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98" r:id="rId4"/>
    <p:sldId id="296" r:id="rId5"/>
    <p:sldId id="295" r:id="rId6"/>
    <p:sldId id="269" r:id="rId7"/>
    <p:sldId id="307" r:id="rId8"/>
    <p:sldId id="289" r:id="rId9"/>
    <p:sldId id="294" r:id="rId10"/>
    <p:sldId id="261" r:id="rId11"/>
    <p:sldId id="292" r:id="rId12"/>
    <p:sldId id="291" r:id="rId13"/>
    <p:sldId id="260" r:id="rId14"/>
    <p:sldId id="268" r:id="rId15"/>
    <p:sldId id="288" r:id="rId16"/>
    <p:sldId id="300" r:id="rId17"/>
    <p:sldId id="299" r:id="rId18"/>
    <p:sldId id="286" r:id="rId19"/>
    <p:sldId id="309" r:id="rId20"/>
    <p:sldId id="304" r:id="rId21"/>
    <p:sldId id="278" r:id="rId22"/>
    <p:sldId id="301" r:id="rId23"/>
    <p:sldId id="305" r:id="rId24"/>
    <p:sldId id="279" r:id="rId25"/>
    <p:sldId id="283" r:id="rId26"/>
    <p:sldId id="274" r:id="rId27"/>
    <p:sldId id="302" r:id="rId28"/>
    <p:sldId id="306" r:id="rId29"/>
    <p:sldId id="303" r:id="rId30"/>
    <p:sldId id="311" r:id="rId31"/>
    <p:sldId id="308" r:id="rId32"/>
    <p:sldId id="310" r:id="rId33"/>
    <p:sldId id="264" r:id="rId34"/>
  </p:sldIdLst>
  <p:sldSz cx="9144000" cy="5143500" type="screen16x9"/>
  <p:notesSz cx="6858000" cy="9144000"/>
  <p:embeddedFontLst>
    <p:embeddedFont>
      <p:font typeface="Oswald" panose="020B0604020202020204" charset="0"/>
      <p:regular r:id="rId36"/>
      <p:bold r:id="rId37"/>
    </p:embeddedFont>
    <p:embeddedFont>
      <p:font typeface="Roboto" panose="020B0604020202020204" charset="0"/>
      <p:regular r:id="rId38"/>
      <p:bold r:id="rId39"/>
      <p:italic r:id="rId40"/>
      <p:boldItalic r:id="rId41"/>
    </p:embeddedFont>
    <p:embeddedFont>
      <p:font typeface="Roboto Light"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208"/>
    <a:srgbClr val="160C56"/>
    <a:srgbClr val="445CD2"/>
    <a:srgbClr val="FF66FF"/>
    <a:srgbClr val="B2C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0efb33b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efb33b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68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699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20efb33b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20efb33b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3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460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4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0efb33b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efb33b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10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89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8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59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561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42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38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666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25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28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776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28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97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940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79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24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2257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0efb33ba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20efb33ba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0efb33ba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0efb33ba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3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20efb33ba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20efb33ba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3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62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0efb33b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0efb33b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809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20efb33b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20efb33b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einfachweg.a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www.einfachweg.at/newsletter/"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jugendinfo.eurodesk.eu/w/DSNkI3DOQBPzuH763l6TTHk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jugendinfo.at/publikationen/einfach-we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hyperlink" Target="https://www.jugendinfo.at/lehrmaterialien/mentale-gesundheit/" TargetMode="External"/><Relationship Id="rId3" Type="http://schemas.openxmlformats.org/officeDocument/2006/relationships/notesSlide" Target="../notesSlides/notesSlide15.xml"/><Relationship Id="rId7" Type="http://schemas.openxmlformats.org/officeDocument/2006/relationships/hyperlink" Target="https://www.jugendinfo.at/publikationen/wie-geht-es-dir/" TargetMode="Externa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jugendinfo.at/wp-content/uploads/2025/10/Time-To-Mind_-Deutsch_web.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hyperlink" Target="https://map.eurodesk.eu/"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einfachweg.at/opportunity-finder/"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gi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mailto:wienxtra@eurodesk.e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s://eurodesk.eu/publication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youth.europa.eu/home_d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youth.europa.eu/go-abroad/volunteering/opportunities_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youth.europa.eu/go-abroad/volunteering/opportunities_d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euth.at/" TargetMode="External"/><Relationship Id="rId5" Type="http://schemas.openxmlformats.org/officeDocument/2006/relationships/hyperlink" Target="https://solidaritaetskorps.oead.at/werde-europeer" TargetMode="External"/><Relationship Id="rId4" Type="http://schemas.openxmlformats.org/officeDocument/2006/relationships/hyperlink" Target="https://youth.europa.eu/young-journalists_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ryica.org/"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youth.europa.eu/go-abroad/volunteering/opportunities_d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alto-youth.net/tools/european-training-calendar/"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youth.europa.eu/go-abroad/volunteering/opportunities_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eurodesk.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53"/>
        <p:cNvGrpSpPr/>
        <p:nvPr/>
      </p:nvGrpSpPr>
      <p:grpSpPr>
        <a:xfrm>
          <a:off x="0" y="0"/>
          <a:ext cx="0" cy="0"/>
          <a:chOff x="0" y="0"/>
          <a:chExt cx="0" cy="0"/>
        </a:xfrm>
      </p:grpSpPr>
      <p:sp>
        <p:nvSpPr>
          <p:cNvPr id="55" name="Google Shape;55;p13"/>
          <p:cNvSpPr/>
          <p:nvPr/>
        </p:nvSpPr>
        <p:spPr>
          <a:xfrm>
            <a:off x="0" y="0"/>
            <a:ext cx="331500" cy="5143500"/>
          </a:xfrm>
          <a:prstGeom prst="rect">
            <a:avLst/>
          </a:prstGeom>
          <a:solidFill>
            <a:srgbClr val="0C00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004B"/>
              </a:solidFill>
            </a:endParaRPr>
          </a:p>
        </p:txBody>
      </p:sp>
      <p:pic>
        <p:nvPicPr>
          <p:cNvPr id="57" name="Google Shape;57;p13"/>
          <p:cNvPicPr preferRelativeResize="0"/>
          <p:nvPr/>
        </p:nvPicPr>
        <p:blipFill>
          <a:blip r:embed="rId3">
            <a:alphaModFix/>
          </a:blip>
          <a:stretch>
            <a:fillRect/>
          </a:stretch>
        </p:blipFill>
        <p:spPr>
          <a:xfrm rot="-5400000">
            <a:off x="-284930" y="4543181"/>
            <a:ext cx="868803" cy="162050"/>
          </a:xfrm>
          <a:prstGeom prst="rect">
            <a:avLst/>
          </a:prstGeom>
          <a:noFill/>
          <a:ln>
            <a:noFill/>
          </a:ln>
        </p:spPr>
      </p:pic>
      <p:sp>
        <p:nvSpPr>
          <p:cNvPr id="58" name="Google Shape;58;p13"/>
          <p:cNvSpPr txBox="1">
            <a:spLocks noGrp="1"/>
          </p:cNvSpPr>
          <p:nvPr>
            <p:ph type="title"/>
          </p:nvPr>
        </p:nvSpPr>
        <p:spPr>
          <a:xfrm>
            <a:off x="4336023" y="583115"/>
            <a:ext cx="4941300" cy="2308767"/>
          </a:xfrm>
          <a:prstGeom prst="rect">
            <a:avLst/>
          </a:prstGeom>
        </p:spPr>
        <p:txBody>
          <a:bodyPr spcFirstLastPara="1" wrap="square" lIns="91425" tIns="91425" rIns="91425" bIns="91425" anchor="t" anchorCtr="0">
            <a:noAutofit/>
          </a:bodyPr>
          <a:lstStyle/>
          <a:p>
            <a:pPr lvl="0">
              <a:buSzPts val="990"/>
            </a:pPr>
            <a:r>
              <a:rPr lang="de-DE" sz="4000" b="1" dirty="0">
                <a:solidFill>
                  <a:srgbClr val="F9C208"/>
                </a:solidFill>
                <a:latin typeface="Oswald"/>
                <a:ea typeface="Oswald"/>
                <a:cs typeface="Oswald"/>
                <a:sym typeface="Oswald"/>
              </a:rPr>
              <a:t>Tools und Ressourcen der europäischen Netzwerke für die Auslandsberatung</a:t>
            </a:r>
            <a:endParaRPr sz="4000" b="1" dirty="0">
              <a:solidFill>
                <a:srgbClr val="F9C208"/>
              </a:solidFill>
              <a:latin typeface="Oswald"/>
              <a:ea typeface="Oswald"/>
              <a:cs typeface="Oswald"/>
              <a:sym typeface="Oswald"/>
            </a:endParaRPr>
          </a:p>
        </p:txBody>
      </p:sp>
      <p:sp>
        <p:nvSpPr>
          <p:cNvPr id="60" name="Google Shape;60;p13"/>
          <p:cNvSpPr txBox="1">
            <a:spLocks noGrp="1"/>
          </p:cNvSpPr>
          <p:nvPr>
            <p:ph type="body" idx="1"/>
          </p:nvPr>
        </p:nvSpPr>
        <p:spPr>
          <a:xfrm>
            <a:off x="4336023" y="4447370"/>
            <a:ext cx="3492900" cy="1019100"/>
          </a:xfrm>
          <a:prstGeom prst="rect">
            <a:avLst/>
          </a:prstGeom>
        </p:spPr>
        <p:txBody>
          <a:bodyPr spcFirstLastPara="1" wrap="square" lIns="91425" tIns="91425" rIns="91425" bIns="91425" anchor="t" anchorCtr="0">
            <a:normAutofit/>
          </a:bodyPr>
          <a:lstStyle/>
          <a:p>
            <a:pPr marL="0" lvl="0" indent="0" rtl="0">
              <a:lnSpc>
                <a:spcPct val="100000"/>
              </a:lnSpc>
              <a:spcBef>
                <a:spcPts val="0"/>
              </a:spcBef>
              <a:spcAft>
                <a:spcPts val="0"/>
              </a:spcAft>
              <a:buNone/>
            </a:pPr>
            <a:r>
              <a:rPr lang="de-DE" sz="1300" b="1" dirty="0">
                <a:solidFill>
                  <a:schemeClr val="bg1"/>
                </a:solidFill>
                <a:latin typeface="Roboto"/>
                <a:ea typeface="Roboto"/>
                <a:cs typeface="Roboto"/>
                <a:sym typeface="Roboto"/>
              </a:rPr>
              <a:t>Alena Brunner</a:t>
            </a:r>
          </a:p>
          <a:p>
            <a:pPr marL="0" lvl="0" indent="0" rtl="0">
              <a:lnSpc>
                <a:spcPct val="100000"/>
              </a:lnSpc>
              <a:spcBef>
                <a:spcPts val="0"/>
              </a:spcBef>
              <a:spcAft>
                <a:spcPts val="0"/>
              </a:spcAft>
              <a:buNone/>
            </a:pPr>
            <a:r>
              <a:rPr lang="de-DE" sz="1300" b="1" dirty="0">
                <a:solidFill>
                  <a:schemeClr val="bg1"/>
                </a:solidFill>
                <a:latin typeface="Roboto"/>
                <a:ea typeface="Roboto"/>
                <a:cs typeface="Roboto"/>
                <a:sym typeface="Roboto"/>
              </a:rPr>
              <a:t>alena.brunner@jugendinfo.at</a:t>
            </a:r>
            <a:endParaRPr sz="1300" b="1" dirty="0">
              <a:solidFill>
                <a:schemeClr val="bg1"/>
              </a:solidFill>
              <a:latin typeface="Roboto"/>
              <a:ea typeface="Roboto"/>
              <a:cs typeface="Roboto"/>
              <a:sym typeface="Roboto"/>
            </a:endParaRPr>
          </a:p>
          <a:p>
            <a:pPr marL="0" lvl="0" indent="0" algn="r" rtl="0">
              <a:lnSpc>
                <a:spcPct val="100000"/>
              </a:lnSpc>
              <a:spcBef>
                <a:spcPts val="0"/>
              </a:spcBef>
              <a:spcAft>
                <a:spcPts val="0"/>
              </a:spcAft>
              <a:buNone/>
            </a:pPr>
            <a:endParaRPr sz="1300" b="1" dirty="0">
              <a:solidFill>
                <a:srgbClr val="FFF698"/>
              </a:solidFill>
              <a:latin typeface="Roboto"/>
              <a:ea typeface="Roboto"/>
              <a:cs typeface="Roboto"/>
              <a:sym typeface="Roboto"/>
            </a:endParaRPr>
          </a:p>
        </p:txBody>
      </p:sp>
      <p:pic>
        <p:nvPicPr>
          <p:cNvPr id="7" name="Grafik 6">
            <a:extLst>
              <a:ext uri="{FF2B5EF4-FFF2-40B4-BE49-F238E27FC236}">
                <a16:creationId xmlns:a16="http://schemas.microsoft.com/office/drawing/2014/main" id="{8312CE54-285B-4929-9B64-DD6714AC5BE4}"/>
              </a:ext>
            </a:extLst>
          </p:cNvPr>
          <p:cNvPicPr>
            <a:picLocks noChangeAspect="1"/>
          </p:cNvPicPr>
          <p:nvPr/>
        </p:nvPicPr>
        <p:blipFill>
          <a:blip r:embed="rId4"/>
          <a:stretch>
            <a:fillRect/>
          </a:stretch>
        </p:blipFill>
        <p:spPr>
          <a:xfrm>
            <a:off x="591536" y="1316728"/>
            <a:ext cx="3346711" cy="35966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Einfachweg.at</a:t>
            </a:r>
            <a:endParaRPr sz="1000" b="1" dirty="0">
              <a:solidFill>
                <a:srgbClr val="445CD2"/>
              </a:solidFill>
              <a:latin typeface="Roboto"/>
              <a:ea typeface="Roboto"/>
              <a:cs typeface="Roboto"/>
              <a:sym typeface="Roboto"/>
            </a:endParaRPr>
          </a:p>
        </p:txBody>
      </p:sp>
      <p:sp>
        <p:nvSpPr>
          <p:cNvPr id="104" name="Google Shape;104;p18"/>
          <p:cNvSpPr txBox="1">
            <a:spLocks noGrp="1"/>
          </p:cNvSpPr>
          <p:nvPr>
            <p:ph type="title"/>
          </p:nvPr>
        </p:nvSpPr>
        <p:spPr>
          <a:xfrm>
            <a:off x="696225" y="504459"/>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600" b="1" dirty="0">
                <a:solidFill>
                  <a:srgbClr val="445CD2"/>
                </a:solidFill>
                <a:highlight>
                  <a:srgbClr val="F9C208"/>
                </a:highlight>
                <a:latin typeface="Oswald"/>
                <a:ea typeface="Oswald"/>
                <a:cs typeface="Oswald"/>
                <a:sym typeface="Oswald"/>
                <a:hlinkClick r:id="rId3">
                  <a:extLst>
                    <a:ext uri="{A12FA001-AC4F-418D-AE19-62706E023703}">
                      <ahyp:hlinkClr xmlns:ahyp="http://schemas.microsoft.com/office/drawing/2018/hyperlinkcolor" val="tx"/>
                    </a:ext>
                  </a:extLst>
                </a:hlinkClick>
              </a:rPr>
              <a:t>einfachweg.at</a:t>
            </a:r>
            <a:endParaRPr sz="3600" b="1" dirty="0">
              <a:solidFill>
                <a:srgbClr val="445CD2"/>
              </a:solidFill>
              <a:highlight>
                <a:srgbClr val="F9C208"/>
              </a:highlight>
              <a:latin typeface="Oswald"/>
              <a:ea typeface="Oswald"/>
              <a:cs typeface="Oswald"/>
              <a:sym typeface="Oswald"/>
            </a:endParaRPr>
          </a:p>
        </p:txBody>
      </p:sp>
      <p:sp>
        <p:nvSpPr>
          <p:cNvPr id="105" name="Google Shape;105;p18"/>
          <p:cNvSpPr txBox="1">
            <a:spLocks noGrp="1"/>
          </p:cNvSpPr>
          <p:nvPr>
            <p:ph type="body" idx="1"/>
          </p:nvPr>
        </p:nvSpPr>
        <p:spPr>
          <a:xfrm>
            <a:off x="696224" y="1428398"/>
            <a:ext cx="7835525" cy="3541167"/>
          </a:xfrm>
          <a:prstGeom prst="rect">
            <a:avLst/>
          </a:prstGeom>
        </p:spPr>
        <p:txBody>
          <a:bodyPr spcFirstLastPara="1" wrap="square" lIns="91425" tIns="91425" rIns="91425" bIns="91425" anchor="t" anchorCtr="0">
            <a:normAutofit fontScale="92500" lnSpcReduction="10000"/>
          </a:bodyPr>
          <a:lstStyle/>
          <a:p>
            <a:pPr marL="342900">
              <a:lnSpc>
                <a:spcPct val="100000"/>
              </a:lnSpc>
              <a:buClr>
                <a:srgbClr val="002060"/>
              </a:buClr>
            </a:pPr>
            <a:r>
              <a:rPr lang="de-DE" sz="2200" dirty="0">
                <a:solidFill>
                  <a:srgbClr val="160C56"/>
                </a:solidFill>
                <a:latin typeface="Roboto Light"/>
                <a:ea typeface="Roboto Light"/>
                <a:cs typeface="Roboto Light"/>
                <a:sym typeface="Roboto Light"/>
              </a:rPr>
              <a:t>Gemeinsame Webseite zum Thema Ausland und Mobilität der Österreichischen Jugendinfos, in Kooperation mit </a:t>
            </a:r>
            <a:r>
              <a:rPr lang="de-DE" sz="2200" dirty="0" err="1">
                <a:solidFill>
                  <a:srgbClr val="160C56"/>
                </a:solidFill>
                <a:latin typeface="Roboto Light"/>
                <a:ea typeface="Roboto Light"/>
                <a:cs typeface="Roboto Light"/>
                <a:sym typeface="Roboto Light"/>
              </a:rPr>
              <a:t>Europdesk</a:t>
            </a:r>
            <a:r>
              <a:rPr lang="de-DE" sz="2200" dirty="0">
                <a:solidFill>
                  <a:srgbClr val="160C56"/>
                </a:solidFill>
                <a:latin typeface="Roboto Light"/>
                <a:ea typeface="Roboto Light"/>
                <a:cs typeface="Roboto Light"/>
                <a:sym typeface="Roboto Light"/>
              </a:rPr>
              <a:t> Österreich</a:t>
            </a:r>
          </a:p>
          <a:p>
            <a:pPr marL="342900">
              <a:lnSpc>
                <a:spcPct val="100000"/>
              </a:lnSpc>
              <a:buClr>
                <a:srgbClr val="002060"/>
              </a:buClr>
            </a:pPr>
            <a:r>
              <a:rPr lang="de-DE" sz="2200" dirty="0">
                <a:solidFill>
                  <a:srgbClr val="160C56"/>
                </a:solidFill>
                <a:latin typeface="Roboto Light"/>
                <a:ea typeface="Roboto Light"/>
                <a:cs typeface="Roboto Light"/>
                <a:sym typeface="Roboto Light"/>
              </a:rPr>
              <a:t>2026: strukturelle Überarbeitungen </a:t>
            </a:r>
          </a:p>
          <a:p>
            <a:pPr marL="342900">
              <a:lnSpc>
                <a:spcPct val="100000"/>
              </a:lnSpc>
              <a:buClr>
                <a:srgbClr val="002060"/>
              </a:buClr>
            </a:pPr>
            <a:endParaRPr lang="de-DE" sz="2200" dirty="0">
              <a:solidFill>
                <a:srgbClr val="160C56"/>
              </a:solidFill>
              <a:latin typeface="Roboto Light"/>
              <a:ea typeface="Roboto Light"/>
              <a:cs typeface="Roboto Light"/>
              <a:sym typeface="Roboto Light"/>
            </a:endParaRP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Möglichkeiten</a:t>
            </a: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Kontakt Jugendinfos</a:t>
            </a: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Erfahrungsberichte</a:t>
            </a: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Info-Events</a:t>
            </a: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Blog und Videos</a:t>
            </a:r>
          </a:p>
          <a:p>
            <a:pPr marL="342900">
              <a:lnSpc>
                <a:spcPct val="100000"/>
              </a:lnSpc>
              <a:buClr>
                <a:srgbClr val="002060"/>
              </a:buClr>
              <a:buFontTx/>
              <a:buChar char="-"/>
            </a:pPr>
            <a:r>
              <a:rPr lang="de-DE" sz="2200" dirty="0">
                <a:solidFill>
                  <a:srgbClr val="160C56"/>
                </a:solidFill>
                <a:latin typeface="Roboto Light"/>
                <a:ea typeface="Roboto Light"/>
                <a:cs typeface="Roboto Light"/>
                <a:sym typeface="Roboto Light"/>
              </a:rPr>
              <a:t>Broschüre</a:t>
            </a:r>
          </a:p>
          <a:p>
            <a:pPr marL="342900">
              <a:lnSpc>
                <a:spcPct val="100000"/>
              </a:lnSpc>
              <a:buClr>
                <a:srgbClr val="002060"/>
              </a:buClr>
              <a:buFontTx/>
              <a:buChar char="-"/>
            </a:pPr>
            <a:r>
              <a:rPr lang="de-DE" sz="2200" dirty="0" err="1">
                <a:solidFill>
                  <a:srgbClr val="160C56"/>
                </a:solidFill>
                <a:latin typeface="Roboto Light"/>
                <a:ea typeface="Roboto Light"/>
                <a:cs typeface="Roboto Light"/>
                <a:sym typeface="Roboto Light"/>
              </a:rPr>
              <a:t>Eurodesk</a:t>
            </a:r>
            <a:r>
              <a:rPr lang="de-DE" sz="2200" dirty="0">
                <a:solidFill>
                  <a:srgbClr val="160C56"/>
                </a:solidFill>
                <a:latin typeface="Roboto Light"/>
                <a:ea typeface="Roboto Light"/>
                <a:cs typeface="Roboto Light"/>
                <a:sym typeface="Roboto Light"/>
              </a:rPr>
              <a:t> </a:t>
            </a:r>
            <a:r>
              <a:rPr lang="de-DE" sz="2200" dirty="0" err="1">
                <a:solidFill>
                  <a:srgbClr val="160C56"/>
                </a:solidFill>
                <a:latin typeface="Roboto Light"/>
                <a:ea typeface="Roboto Light"/>
                <a:cs typeface="Roboto Light"/>
                <a:sym typeface="Roboto Light"/>
              </a:rPr>
              <a:t>Opportunity</a:t>
            </a:r>
            <a:r>
              <a:rPr lang="de-DE" sz="2200" dirty="0">
                <a:solidFill>
                  <a:srgbClr val="160C56"/>
                </a:solidFill>
                <a:latin typeface="Roboto Light"/>
                <a:ea typeface="Roboto Light"/>
                <a:cs typeface="Roboto Light"/>
                <a:sym typeface="Roboto Light"/>
              </a:rPr>
              <a:t> Finder</a:t>
            </a:r>
          </a:p>
          <a:p>
            <a:pPr marL="342900">
              <a:lnSpc>
                <a:spcPct val="100000"/>
              </a:lnSpc>
              <a:buClr>
                <a:srgbClr val="002060"/>
              </a:buClr>
              <a:buFontTx/>
              <a:buChar char="-"/>
            </a:pPr>
            <a:endParaRPr lang="de-DE" sz="2200" dirty="0">
              <a:solidFill>
                <a:srgbClr val="0C004B"/>
              </a:solidFill>
              <a:latin typeface="Roboto Light"/>
              <a:ea typeface="Roboto Light"/>
              <a:cs typeface="Roboto Light"/>
              <a:sym typeface="Roboto Light"/>
            </a:endParaRPr>
          </a:p>
        </p:txBody>
      </p:sp>
      <p:pic>
        <p:nvPicPr>
          <p:cNvPr id="2" name="Grafik 1">
            <a:extLst>
              <a:ext uri="{FF2B5EF4-FFF2-40B4-BE49-F238E27FC236}">
                <a16:creationId xmlns:a16="http://schemas.microsoft.com/office/drawing/2014/main" id="{9E825419-8F79-4C94-918D-32624DE94ED2}"/>
              </a:ext>
            </a:extLst>
          </p:cNvPr>
          <p:cNvPicPr>
            <a:picLocks noChangeAspect="1"/>
          </p:cNvPicPr>
          <p:nvPr/>
        </p:nvPicPr>
        <p:blipFill>
          <a:blip r:embed="rId4"/>
          <a:stretch>
            <a:fillRect/>
          </a:stretch>
        </p:blipFill>
        <p:spPr>
          <a:xfrm>
            <a:off x="4613986" y="2909296"/>
            <a:ext cx="4287081" cy="21140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Einfachweg.at</a:t>
            </a:r>
            <a:endParaRPr sz="1000" b="1" dirty="0">
              <a:solidFill>
                <a:srgbClr val="445CD2"/>
              </a:solidFill>
              <a:latin typeface="Roboto"/>
              <a:ea typeface="Roboto"/>
              <a:cs typeface="Roboto"/>
              <a:sym typeface="Roboto"/>
            </a:endParaRPr>
          </a:p>
        </p:txBody>
      </p:sp>
      <p:sp>
        <p:nvSpPr>
          <p:cNvPr id="9" name="Google Shape;104;p18">
            <a:extLst>
              <a:ext uri="{FF2B5EF4-FFF2-40B4-BE49-F238E27FC236}">
                <a16:creationId xmlns:a16="http://schemas.microsoft.com/office/drawing/2014/main" id="{B22816F5-EDFF-4839-8D28-A65578F6CB1B}"/>
              </a:ext>
            </a:extLst>
          </p:cNvPr>
          <p:cNvSpPr txBox="1">
            <a:spLocks noGrp="1"/>
          </p:cNvSpPr>
          <p:nvPr>
            <p:ph type="title"/>
          </p:nvPr>
        </p:nvSpPr>
        <p:spPr>
          <a:xfrm>
            <a:off x="4040621" y="782524"/>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600" b="1" dirty="0" err="1">
                <a:solidFill>
                  <a:srgbClr val="445CD2"/>
                </a:solidFill>
                <a:highlight>
                  <a:srgbClr val="F9C208"/>
                </a:highlight>
                <a:latin typeface="Oswald"/>
                <a:ea typeface="Oswald"/>
                <a:cs typeface="Oswald"/>
                <a:sym typeface="Oswald"/>
              </a:rPr>
              <a:t>Wir</a:t>
            </a:r>
            <a:r>
              <a:rPr lang="en-GB" sz="3600" b="1" dirty="0">
                <a:solidFill>
                  <a:srgbClr val="445CD2"/>
                </a:solidFill>
                <a:highlight>
                  <a:srgbClr val="F9C208"/>
                </a:highlight>
                <a:latin typeface="Oswald"/>
                <a:ea typeface="Oswald"/>
                <a:cs typeface="Oswald"/>
                <a:sym typeface="Oswald"/>
              </a:rPr>
              <a:t> </a:t>
            </a:r>
            <a:r>
              <a:rPr lang="en-GB" sz="3600" b="1" dirty="0" err="1">
                <a:solidFill>
                  <a:srgbClr val="445CD2"/>
                </a:solidFill>
                <a:highlight>
                  <a:srgbClr val="F9C208"/>
                </a:highlight>
                <a:latin typeface="Oswald"/>
                <a:ea typeface="Oswald"/>
                <a:cs typeface="Oswald"/>
                <a:sym typeface="Oswald"/>
              </a:rPr>
              <a:t>featuren</a:t>
            </a:r>
            <a:r>
              <a:rPr lang="en-GB" sz="3600" b="1" dirty="0">
                <a:solidFill>
                  <a:srgbClr val="445CD2"/>
                </a:solidFill>
                <a:highlight>
                  <a:srgbClr val="F9C208"/>
                </a:highlight>
                <a:latin typeface="Oswald"/>
                <a:ea typeface="Oswald"/>
                <a:cs typeface="Oswald"/>
                <a:sym typeface="Oswald"/>
              </a:rPr>
              <a:t> </a:t>
            </a:r>
            <a:r>
              <a:rPr lang="en-GB" sz="3600" b="1" dirty="0" err="1">
                <a:solidFill>
                  <a:srgbClr val="445CD2"/>
                </a:solidFill>
                <a:highlight>
                  <a:srgbClr val="F9C208"/>
                </a:highlight>
                <a:latin typeface="Oswald"/>
                <a:ea typeface="Oswald"/>
                <a:cs typeface="Oswald"/>
                <a:sym typeface="Oswald"/>
              </a:rPr>
              <a:t>eure</a:t>
            </a:r>
            <a:r>
              <a:rPr lang="en-GB" sz="3600" b="1" dirty="0">
                <a:solidFill>
                  <a:srgbClr val="445CD2"/>
                </a:solidFill>
                <a:highlight>
                  <a:srgbClr val="F9C208"/>
                </a:highlight>
                <a:latin typeface="Oswald"/>
                <a:ea typeface="Oswald"/>
                <a:cs typeface="Oswald"/>
                <a:sym typeface="Oswald"/>
              </a:rPr>
              <a:t> Events!</a:t>
            </a:r>
            <a:endParaRPr sz="3600" b="1" dirty="0">
              <a:solidFill>
                <a:srgbClr val="445CD2"/>
              </a:solidFill>
              <a:highlight>
                <a:srgbClr val="F9C208"/>
              </a:highlight>
              <a:latin typeface="Oswald"/>
              <a:ea typeface="Oswald"/>
              <a:cs typeface="Oswald"/>
              <a:sym typeface="Oswald"/>
            </a:endParaRPr>
          </a:p>
        </p:txBody>
      </p:sp>
      <p:pic>
        <p:nvPicPr>
          <p:cNvPr id="2" name="Grafik 1">
            <a:extLst>
              <a:ext uri="{FF2B5EF4-FFF2-40B4-BE49-F238E27FC236}">
                <a16:creationId xmlns:a16="http://schemas.microsoft.com/office/drawing/2014/main" id="{D7F38291-67E8-4956-9771-1B86103CA8F9}"/>
              </a:ext>
            </a:extLst>
          </p:cNvPr>
          <p:cNvPicPr>
            <a:picLocks noChangeAspect="1"/>
          </p:cNvPicPr>
          <p:nvPr/>
        </p:nvPicPr>
        <p:blipFill>
          <a:blip r:embed="rId3"/>
          <a:stretch>
            <a:fillRect/>
          </a:stretch>
        </p:blipFill>
        <p:spPr>
          <a:xfrm>
            <a:off x="510184" y="1463784"/>
            <a:ext cx="8497858" cy="3217365"/>
          </a:xfrm>
          <a:prstGeom prst="rect">
            <a:avLst/>
          </a:prstGeom>
        </p:spPr>
      </p:pic>
    </p:spTree>
    <p:extLst>
      <p:ext uri="{BB962C8B-B14F-4D97-AF65-F5344CB8AC3E}">
        <p14:creationId xmlns:p14="http://schemas.microsoft.com/office/powerpoint/2010/main" val="346428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Einfachweg.at</a:t>
            </a:r>
            <a:endParaRPr sz="1000" b="1" dirty="0">
              <a:solidFill>
                <a:srgbClr val="445CD2"/>
              </a:solidFill>
              <a:latin typeface="Roboto"/>
              <a:ea typeface="Roboto"/>
              <a:cs typeface="Roboto"/>
              <a:sym typeface="Roboto"/>
            </a:endParaRPr>
          </a:p>
        </p:txBody>
      </p:sp>
      <p:sp>
        <p:nvSpPr>
          <p:cNvPr id="104" name="Google Shape;104;p18"/>
          <p:cNvSpPr txBox="1">
            <a:spLocks noGrp="1"/>
          </p:cNvSpPr>
          <p:nvPr>
            <p:ph type="title"/>
          </p:nvPr>
        </p:nvSpPr>
        <p:spPr>
          <a:xfrm>
            <a:off x="696225" y="504459"/>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600" b="1" dirty="0">
                <a:solidFill>
                  <a:srgbClr val="445CD2"/>
                </a:solidFill>
                <a:highlight>
                  <a:srgbClr val="F9C208"/>
                </a:highlight>
                <a:latin typeface="Oswald"/>
                <a:ea typeface="Oswald"/>
                <a:cs typeface="Oswald"/>
                <a:sym typeface="Oswald"/>
              </a:rPr>
              <a:t>Blog und Videos</a:t>
            </a:r>
            <a:endParaRPr sz="3600" b="1" dirty="0">
              <a:solidFill>
                <a:srgbClr val="445CD2"/>
              </a:solidFill>
              <a:highlight>
                <a:srgbClr val="F9C208"/>
              </a:highlight>
              <a:latin typeface="Oswald"/>
              <a:ea typeface="Oswald"/>
              <a:cs typeface="Oswald"/>
              <a:sym typeface="Oswald"/>
            </a:endParaRPr>
          </a:p>
        </p:txBody>
      </p:sp>
      <p:sp>
        <p:nvSpPr>
          <p:cNvPr id="105" name="Google Shape;105;p18"/>
          <p:cNvSpPr txBox="1">
            <a:spLocks noGrp="1"/>
          </p:cNvSpPr>
          <p:nvPr>
            <p:ph type="body" idx="1"/>
          </p:nvPr>
        </p:nvSpPr>
        <p:spPr>
          <a:xfrm>
            <a:off x="696225" y="1450700"/>
            <a:ext cx="7354956" cy="3541167"/>
          </a:xfrm>
          <a:prstGeom prst="rect">
            <a:avLst/>
          </a:prstGeom>
        </p:spPr>
        <p:txBody>
          <a:bodyPr spcFirstLastPara="1" wrap="square" lIns="91425" tIns="91425" rIns="91425" bIns="91425" anchor="t" anchorCtr="0">
            <a:normAutofit/>
          </a:bodyPr>
          <a:lstStyle/>
          <a:p>
            <a:pPr marL="342900">
              <a:lnSpc>
                <a:spcPct val="100000"/>
              </a:lnSpc>
              <a:buClr>
                <a:srgbClr val="002060"/>
              </a:buClr>
            </a:pPr>
            <a:r>
              <a:rPr lang="de-DE" sz="2200" dirty="0">
                <a:solidFill>
                  <a:srgbClr val="160C56"/>
                </a:solidFill>
                <a:latin typeface="Roboto Light"/>
                <a:ea typeface="Roboto Light"/>
                <a:cs typeface="Roboto Light"/>
                <a:sym typeface="Roboto Light"/>
              </a:rPr>
              <a:t>Blogbeiträge und Videos zu Auslandthemen und Möglichkeiten</a:t>
            </a:r>
          </a:p>
          <a:p>
            <a:pPr marL="0" indent="0">
              <a:lnSpc>
                <a:spcPct val="100000"/>
              </a:lnSpc>
              <a:buClr>
                <a:srgbClr val="002060"/>
              </a:buClr>
              <a:buNone/>
            </a:pPr>
            <a:endParaRPr lang="de-DE" sz="2200" dirty="0">
              <a:solidFill>
                <a:srgbClr val="0C004B"/>
              </a:solidFill>
              <a:latin typeface="Roboto Light"/>
              <a:ea typeface="Roboto Light"/>
              <a:cs typeface="Roboto Light"/>
              <a:sym typeface="Roboto Light"/>
            </a:endParaRPr>
          </a:p>
        </p:txBody>
      </p:sp>
      <p:pic>
        <p:nvPicPr>
          <p:cNvPr id="2" name="Grafik 1">
            <a:extLst>
              <a:ext uri="{FF2B5EF4-FFF2-40B4-BE49-F238E27FC236}">
                <a16:creationId xmlns:a16="http://schemas.microsoft.com/office/drawing/2014/main" id="{3A78BA52-1CF3-4061-B6E1-FA829B597659}"/>
              </a:ext>
            </a:extLst>
          </p:cNvPr>
          <p:cNvPicPr>
            <a:picLocks noChangeAspect="1"/>
          </p:cNvPicPr>
          <p:nvPr/>
        </p:nvPicPr>
        <p:blipFill rotWithShape="1">
          <a:blip r:embed="rId3"/>
          <a:srcRect l="33555" t="5359"/>
          <a:stretch/>
        </p:blipFill>
        <p:spPr>
          <a:xfrm>
            <a:off x="564996" y="2505307"/>
            <a:ext cx="4415882" cy="2196116"/>
          </a:xfrm>
          <a:prstGeom prst="rect">
            <a:avLst/>
          </a:prstGeom>
        </p:spPr>
      </p:pic>
      <p:pic>
        <p:nvPicPr>
          <p:cNvPr id="4" name="Grafik 3">
            <a:extLst>
              <a:ext uri="{FF2B5EF4-FFF2-40B4-BE49-F238E27FC236}">
                <a16:creationId xmlns:a16="http://schemas.microsoft.com/office/drawing/2014/main" id="{7A3FBB2E-CD85-47B7-BBF7-B23EC181BAEB}"/>
              </a:ext>
            </a:extLst>
          </p:cNvPr>
          <p:cNvPicPr>
            <a:picLocks noChangeAspect="1"/>
          </p:cNvPicPr>
          <p:nvPr/>
        </p:nvPicPr>
        <p:blipFill rotWithShape="1">
          <a:blip r:embed="rId4"/>
          <a:srcRect t="7264"/>
          <a:stretch/>
        </p:blipFill>
        <p:spPr>
          <a:xfrm>
            <a:off x="4980878" y="2570643"/>
            <a:ext cx="3896014" cy="2421224"/>
          </a:xfrm>
          <a:prstGeom prst="rect">
            <a:avLst/>
          </a:prstGeom>
        </p:spPr>
      </p:pic>
    </p:spTree>
    <p:extLst>
      <p:ext uri="{BB962C8B-B14F-4D97-AF65-F5344CB8AC3E}">
        <p14:creationId xmlns:p14="http://schemas.microsoft.com/office/powerpoint/2010/main" val="296773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17"/>
          <p:cNvSpPr txBox="1">
            <a:spLocks noGrp="1"/>
          </p:cNvSpPr>
          <p:nvPr>
            <p:ph type="body" idx="1"/>
          </p:nvPr>
        </p:nvSpPr>
        <p:spPr>
          <a:xfrm rot="-5400000">
            <a:off x="-2410200" y="2410200"/>
            <a:ext cx="5145300" cy="324900"/>
          </a:xfrm>
          <a:prstGeom prst="rect">
            <a:avLst/>
          </a:prstGeom>
          <a:solidFill>
            <a:srgbClr val="445CD2"/>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Einfachweg.at</a:t>
            </a:r>
            <a:endParaRPr sz="1000" b="1" dirty="0">
              <a:solidFill>
                <a:srgbClr val="F9C208"/>
              </a:solidFill>
              <a:latin typeface="Roboto"/>
              <a:ea typeface="Roboto"/>
              <a:cs typeface="Roboto"/>
              <a:sym typeface="Roboto"/>
            </a:endParaRPr>
          </a:p>
        </p:txBody>
      </p:sp>
      <p:sp>
        <p:nvSpPr>
          <p:cNvPr id="95" name="Google Shape;95;p17"/>
          <p:cNvSpPr txBox="1">
            <a:spLocks noGrp="1"/>
          </p:cNvSpPr>
          <p:nvPr>
            <p:ph type="title"/>
          </p:nvPr>
        </p:nvSpPr>
        <p:spPr>
          <a:xfrm>
            <a:off x="847875" y="276675"/>
            <a:ext cx="5468100" cy="75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200" b="1" dirty="0" err="1">
                <a:solidFill>
                  <a:srgbClr val="445CD2"/>
                </a:solidFill>
                <a:highlight>
                  <a:srgbClr val="F9C208"/>
                </a:highlight>
                <a:latin typeface="Oswald"/>
                <a:ea typeface="Oswald"/>
                <a:cs typeface="Oswald"/>
                <a:sym typeface="Oswald"/>
              </a:rPr>
              <a:t>einfach</a:t>
            </a:r>
            <a:r>
              <a:rPr lang="en-GB" sz="4200" b="1" dirty="0">
                <a:solidFill>
                  <a:srgbClr val="445CD2"/>
                </a:solidFill>
                <a:highlight>
                  <a:srgbClr val="F9C208"/>
                </a:highlight>
                <a:latin typeface="Oswald"/>
                <a:ea typeface="Oswald"/>
                <a:cs typeface="Oswald"/>
                <a:sym typeface="Oswald"/>
              </a:rPr>
              <a:t> </a:t>
            </a:r>
            <a:r>
              <a:rPr lang="en-GB" sz="4200" b="1" dirty="0" err="1">
                <a:solidFill>
                  <a:srgbClr val="445CD2"/>
                </a:solidFill>
                <a:highlight>
                  <a:srgbClr val="F9C208"/>
                </a:highlight>
                <a:latin typeface="Oswald"/>
                <a:ea typeface="Oswald"/>
                <a:cs typeface="Oswald"/>
                <a:sym typeface="Oswald"/>
              </a:rPr>
              <a:t>weg</a:t>
            </a:r>
            <a:r>
              <a:rPr lang="en-GB" sz="4200" b="1" dirty="0">
                <a:solidFill>
                  <a:srgbClr val="445CD2"/>
                </a:solidFill>
                <a:highlight>
                  <a:srgbClr val="F9C208"/>
                </a:highlight>
                <a:latin typeface="Oswald"/>
                <a:ea typeface="Oswald"/>
                <a:cs typeface="Oswald"/>
                <a:sym typeface="Oswald"/>
              </a:rPr>
              <a:t> -Newsletter</a:t>
            </a:r>
            <a:endParaRPr sz="4200" b="1" dirty="0">
              <a:solidFill>
                <a:srgbClr val="445CD2"/>
              </a:solidFill>
              <a:highlight>
                <a:srgbClr val="F9C208"/>
              </a:highlight>
              <a:latin typeface="Oswald"/>
              <a:ea typeface="Oswald"/>
              <a:cs typeface="Oswald"/>
              <a:sym typeface="Oswald"/>
            </a:endParaRPr>
          </a:p>
        </p:txBody>
      </p:sp>
      <p:sp>
        <p:nvSpPr>
          <p:cNvPr id="96" name="Google Shape;96;p17"/>
          <p:cNvSpPr txBox="1">
            <a:spLocks noGrp="1"/>
          </p:cNvSpPr>
          <p:nvPr>
            <p:ph type="body" idx="1"/>
          </p:nvPr>
        </p:nvSpPr>
        <p:spPr>
          <a:xfrm>
            <a:off x="847875" y="1155478"/>
            <a:ext cx="5538057" cy="3281350"/>
          </a:xfrm>
          <a:prstGeom prst="rect">
            <a:avLst/>
          </a:prstGeom>
        </p:spPr>
        <p:txBody>
          <a:bodyPr spcFirstLastPara="1" wrap="square" lIns="91425" tIns="91425" rIns="91425" bIns="91425" anchor="t" anchorCtr="0">
            <a:normAutofit fontScale="92500" lnSpcReduction="20000"/>
          </a:bodyPr>
          <a:lstStyle/>
          <a:p>
            <a:pPr marL="0" indent="0">
              <a:buClr>
                <a:srgbClr val="002060"/>
              </a:buClr>
              <a:buNone/>
            </a:pPr>
            <a:r>
              <a:rPr lang="de-DE" sz="1600" dirty="0">
                <a:solidFill>
                  <a:srgbClr val="0C004B"/>
                </a:solidFill>
                <a:latin typeface="Roboto Light"/>
                <a:ea typeface="Roboto Light"/>
                <a:cs typeface="Roboto Light"/>
                <a:sym typeface="Roboto Light"/>
              </a:rPr>
              <a:t>Monatlicher Newsletter an </a:t>
            </a:r>
            <a:r>
              <a:rPr lang="de-DE" sz="1600" dirty="0" err="1">
                <a:solidFill>
                  <a:srgbClr val="0C004B"/>
                </a:solidFill>
                <a:latin typeface="Roboto Light"/>
                <a:ea typeface="Roboto Light"/>
                <a:cs typeface="Roboto Light"/>
                <a:sym typeface="Roboto Light"/>
              </a:rPr>
              <a:t>zZ</a:t>
            </a:r>
            <a:r>
              <a:rPr lang="de-DE" sz="1600" dirty="0">
                <a:solidFill>
                  <a:srgbClr val="0C004B"/>
                </a:solidFill>
                <a:latin typeface="Roboto Light"/>
                <a:ea typeface="Roboto Light"/>
                <a:cs typeface="Roboto Light"/>
                <a:sym typeface="Roboto Light"/>
              </a:rPr>
              <a:t> ca. 11600 junge Menschen - Mailliste aus </a:t>
            </a:r>
            <a:r>
              <a:rPr lang="de-DE" sz="1600" dirty="0" err="1">
                <a:solidFill>
                  <a:srgbClr val="0C004B"/>
                </a:solidFill>
                <a:latin typeface="Roboto Light"/>
                <a:ea typeface="Roboto Light"/>
                <a:cs typeface="Roboto Light"/>
                <a:sym typeface="Roboto Light"/>
              </a:rPr>
              <a:t>DiscoverEU</a:t>
            </a:r>
            <a:r>
              <a:rPr lang="de-DE" sz="1600" dirty="0">
                <a:solidFill>
                  <a:srgbClr val="0C004B"/>
                </a:solidFill>
                <a:latin typeface="Roboto Light"/>
                <a:ea typeface="Roboto Light"/>
                <a:cs typeface="Roboto Light"/>
                <a:sym typeface="Roboto Light"/>
              </a:rPr>
              <a:t>-Bewerber*innen aus Ö – wird laufend ergänzt</a:t>
            </a:r>
          </a:p>
          <a:p>
            <a:pPr marL="0" indent="0">
              <a:buClr>
                <a:srgbClr val="002060"/>
              </a:buClr>
              <a:buNone/>
            </a:pPr>
            <a:endParaRPr lang="de-DE" sz="1600" dirty="0">
              <a:solidFill>
                <a:srgbClr val="0C004B"/>
              </a:solidFill>
              <a:latin typeface="Roboto Light"/>
              <a:ea typeface="Roboto Light"/>
              <a:cs typeface="Roboto Light"/>
              <a:sym typeface="Roboto Light"/>
            </a:endParaRPr>
          </a:p>
          <a:p>
            <a:pPr marL="285750" indent="-285750">
              <a:buClr>
                <a:srgbClr val="002060"/>
              </a:buClr>
              <a:buFontTx/>
              <a:buChar char="-"/>
            </a:pPr>
            <a:r>
              <a:rPr lang="de-DE" sz="1600" dirty="0">
                <a:solidFill>
                  <a:srgbClr val="445CD2"/>
                </a:solidFill>
                <a:latin typeface="Roboto Light"/>
                <a:ea typeface="Roboto Light"/>
                <a:cs typeface="Roboto Light"/>
                <a:sym typeface="Roboto Light"/>
              </a:rPr>
              <a:t>Wechselnde Hauptinfo </a:t>
            </a:r>
          </a:p>
          <a:p>
            <a:pPr marL="285750" indent="-285750">
              <a:buClr>
                <a:srgbClr val="002060"/>
              </a:buClr>
              <a:buFontTx/>
              <a:buChar char="-"/>
            </a:pPr>
            <a:r>
              <a:rPr lang="de-DE" sz="1600" dirty="0">
                <a:solidFill>
                  <a:srgbClr val="445CD2"/>
                </a:solidFill>
                <a:latin typeface="Roboto Light"/>
                <a:ea typeface="Roboto Light"/>
                <a:cs typeface="Roboto Light"/>
                <a:sym typeface="Roboto Light"/>
              </a:rPr>
              <a:t>„Rein ins Abenteuer…“ (</a:t>
            </a:r>
            <a:r>
              <a:rPr lang="de-DE" sz="1600" dirty="0" err="1">
                <a:solidFill>
                  <a:srgbClr val="445CD2"/>
                </a:solidFill>
                <a:latin typeface="Roboto Light"/>
                <a:ea typeface="Roboto Light"/>
                <a:cs typeface="Roboto Light"/>
                <a:sym typeface="Roboto Light"/>
              </a:rPr>
              <a:t>Opportunity</a:t>
            </a:r>
            <a:r>
              <a:rPr lang="de-DE" sz="1600" dirty="0">
                <a:solidFill>
                  <a:srgbClr val="445CD2"/>
                </a:solidFill>
                <a:latin typeface="Roboto Light"/>
                <a:ea typeface="Roboto Light"/>
                <a:cs typeface="Roboto Light"/>
                <a:sym typeface="Roboto Light"/>
              </a:rPr>
              <a:t> Finder und weitere Möglichkeiten)</a:t>
            </a:r>
          </a:p>
          <a:p>
            <a:pPr marL="285750" indent="-285750">
              <a:buClr>
                <a:srgbClr val="002060"/>
              </a:buClr>
              <a:buFontTx/>
              <a:buChar char="-"/>
            </a:pPr>
            <a:r>
              <a:rPr lang="de-DE" sz="1600" dirty="0">
                <a:solidFill>
                  <a:srgbClr val="445CD2"/>
                </a:solidFill>
                <a:latin typeface="Roboto Light"/>
                <a:ea typeface="Roboto Light"/>
                <a:cs typeface="Roboto Light"/>
                <a:sym typeface="Roboto Light"/>
              </a:rPr>
              <a:t>Last-Minute-Angebote (Kurz- und Langzeit ESK)</a:t>
            </a:r>
          </a:p>
          <a:p>
            <a:pPr marL="285750" indent="-285750">
              <a:buClr>
                <a:srgbClr val="002060"/>
              </a:buClr>
              <a:buFontTx/>
              <a:buChar char="-"/>
            </a:pPr>
            <a:r>
              <a:rPr lang="de-DE" sz="1600" dirty="0">
                <a:solidFill>
                  <a:srgbClr val="445CD2"/>
                </a:solidFill>
                <a:latin typeface="Roboto Light"/>
                <a:ea typeface="Roboto Light"/>
                <a:cs typeface="Roboto Light"/>
                <a:sym typeface="Roboto Light"/>
              </a:rPr>
              <a:t>Events der Österreichischen Jugendinfos (einfachweg.at)</a:t>
            </a:r>
          </a:p>
          <a:p>
            <a:pPr marL="285750" indent="-285750">
              <a:buClr>
                <a:srgbClr val="002060"/>
              </a:buClr>
              <a:buFontTx/>
              <a:buChar char="-"/>
            </a:pPr>
            <a:endParaRPr lang="de-DE" sz="1600" dirty="0">
              <a:solidFill>
                <a:srgbClr val="0C004B"/>
              </a:solidFill>
              <a:latin typeface="Roboto Light"/>
              <a:ea typeface="Roboto Light"/>
              <a:cs typeface="Roboto Light"/>
              <a:sym typeface="Roboto Light"/>
            </a:endParaRPr>
          </a:p>
          <a:p>
            <a:pPr marL="0" indent="0">
              <a:buClr>
                <a:srgbClr val="002060"/>
              </a:buClr>
              <a:buNone/>
            </a:pPr>
            <a:r>
              <a:rPr lang="de-DE" sz="1600" dirty="0">
                <a:solidFill>
                  <a:srgbClr val="0C004B"/>
                </a:solidFill>
                <a:latin typeface="Roboto Light"/>
                <a:ea typeface="Roboto Light"/>
                <a:cs typeface="Roboto Light"/>
                <a:sym typeface="Roboto Light"/>
              </a:rPr>
              <a:t>&lt;3 Super Öffnungsrate (50-67%) und Klickrate (3-5%)</a:t>
            </a:r>
          </a:p>
          <a:p>
            <a:pPr marL="0" indent="0">
              <a:buClr>
                <a:srgbClr val="002060"/>
              </a:buClr>
              <a:buNone/>
            </a:pPr>
            <a:endParaRPr lang="de-DE" sz="1600" dirty="0">
              <a:solidFill>
                <a:srgbClr val="0C004B"/>
              </a:solidFill>
              <a:latin typeface="Roboto Light"/>
              <a:ea typeface="Roboto Light"/>
              <a:cs typeface="Roboto Light"/>
              <a:sym typeface="Roboto Light"/>
            </a:endParaRPr>
          </a:p>
          <a:p>
            <a:pPr marL="0" indent="0">
              <a:buClr>
                <a:srgbClr val="002060"/>
              </a:buClr>
              <a:buNone/>
            </a:pPr>
            <a:r>
              <a:rPr lang="de-DE" sz="1600" dirty="0">
                <a:solidFill>
                  <a:srgbClr val="F9C208"/>
                </a:solidFill>
                <a:latin typeface="Roboto Light"/>
                <a:ea typeface="Roboto Light"/>
                <a:cs typeface="Roboto Light"/>
                <a:sym typeface="Roboto Light"/>
              </a:rPr>
              <a:t>Gerne Link auf eure Webseite stellen </a:t>
            </a:r>
            <a:r>
              <a:rPr lang="de-DE" sz="1600" dirty="0">
                <a:solidFill>
                  <a:srgbClr val="F9C208"/>
                </a:solidFill>
                <a:latin typeface="Roboto Light"/>
                <a:ea typeface="Roboto Light"/>
                <a:cs typeface="Roboto Light"/>
                <a:sym typeface="Wingdings" panose="05000000000000000000" pitchFamily="2" charset="2"/>
              </a:rPr>
              <a:t></a:t>
            </a:r>
          </a:p>
          <a:p>
            <a:pPr marL="0" indent="0">
              <a:buClr>
                <a:srgbClr val="002060"/>
              </a:buClr>
              <a:buNone/>
            </a:pPr>
            <a:endParaRPr lang="de-DE" sz="1600" dirty="0">
              <a:solidFill>
                <a:srgbClr val="F9C208"/>
              </a:solidFill>
              <a:latin typeface="Roboto Light"/>
              <a:ea typeface="Roboto Light"/>
              <a:cs typeface="Roboto Light"/>
              <a:sym typeface="Roboto Light"/>
            </a:endParaRPr>
          </a:p>
          <a:p>
            <a:pPr marL="0" indent="0">
              <a:buClr>
                <a:srgbClr val="002060"/>
              </a:buClr>
              <a:buNone/>
            </a:pPr>
            <a:endParaRPr lang="de-DE" sz="1600" dirty="0">
              <a:solidFill>
                <a:srgbClr val="0C004B"/>
              </a:solidFill>
              <a:latin typeface="Roboto Light"/>
              <a:ea typeface="Roboto Light"/>
              <a:cs typeface="Roboto Light"/>
              <a:sym typeface="Roboto Light"/>
            </a:endParaRPr>
          </a:p>
          <a:p>
            <a:pPr marL="0" indent="0">
              <a:buClr>
                <a:srgbClr val="002060"/>
              </a:buClr>
              <a:buNone/>
            </a:pPr>
            <a:endParaRPr lang="de-DE" sz="1600" dirty="0">
              <a:solidFill>
                <a:srgbClr val="0C004B"/>
              </a:solidFill>
              <a:latin typeface="Roboto Light"/>
              <a:ea typeface="Roboto Light"/>
              <a:cs typeface="Roboto Light"/>
              <a:sym typeface="Roboto Light"/>
            </a:endParaRPr>
          </a:p>
          <a:p>
            <a:pPr marL="285750" indent="-285750">
              <a:buClr>
                <a:srgbClr val="002060"/>
              </a:buClr>
              <a:buFontTx/>
              <a:buChar char="-"/>
            </a:pPr>
            <a:endParaRPr lang="de-DE" sz="1600" dirty="0">
              <a:solidFill>
                <a:srgbClr val="0C004B"/>
              </a:solidFill>
              <a:latin typeface="Roboto Light"/>
              <a:ea typeface="Roboto Light"/>
              <a:cs typeface="Roboto Light"/>
              <a:sym typeface="Roboto Light"/>
            </a:endParaRPr>
          </a:p>
          <a:p>
            <a:pPr marL="0" indent="0">
              <a:buClr>
                <a:srgbClr val="002060"/>
              </a:buClr>
              <a:buNone/>
            </a:pPr>
            <a:endParaRPr lang="de-DE" sz="1100" dirty="0">
              <a:solidFill>
                <a:srgbClr val="F9C208"/>
              </a:solidFill>
              <a:latin typeface="Roboto Light"/>
              <a:ea typeface="Roboto Light"/>
              <a:cs typeface="Roboto Light"/>
              <a:sym typeface="Roboto Light"/>
            </a:endParaRPr>
          </a:p>
          <a:p>
            <a:pPr marL="0" indent="0">
              <a:buClr>
                <a:srgbClr val="002060"/>
              </a:buClr>
              <a:buNone/>
            </a:pPr>
            <a:endParaRPr lang="de-DE" sz="1100" dirty="0">
              <a:solidFill>
                <a:srgbClr val="F9C208"/>
              </a:solidFill>
              <a:latin typeface="Roboto Light"/>
              <a:ea typeface="Roboto Light"/>
              <a:cs typeface="Roboto Light"/>
              <a:sym typeface="Roboto Light"/>
            </a:endParaRPr>
          </a:p>
          <a:p>
            <a:pPr marL="285750" indent="-285750">
              <a:buClr>
                <a:srgbClr val="002060"/>
              </a:buClr>
            </a:pPr>
            <a:endParaRPr lang="de-DE" sz="1600" dirty="0">
              <a:solidFill>
                <a:srgbClr val="0C004B"/>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600" dirty="0">
              <a:solidFill>
                <a:srgbClr val="0C004B"/>
              </a:solidFill>
              <a:latin typeface="Roboto Light"/>
              <a:ea typeface="Roboto Light"/>
              <a:cs typeface="Roboto Light"/>
              <a:sym typeface="Roboto Light"/>
            </a:endParaRPr>
          </a:p>
        </p:txBody>
      </p:sp>
      <p:sp>
        <p:nvSpPr>
          <p:cNvPr id="7" name="Google Shape;95;p17">
            <a:extLst>
              <a:ext uri="{FF2B5EF4-FFF2-40B4-BE49-F238E27FC236}">
                <a16:creationId xmlns:a16="http://schemas.microsoft.com/office/drawing/2014/main" id="{CD72D633-0F58-4215-9E71-B01FC826C01D}"/>
              </a:ext>
            </a:extLst>
          </p:cNvPr>
          <p:cNvSpPr txBox="1">
            <a:spLocks/>
          </p:cNvSpPr>
          <p:nvPr/>
        </p:nvSpPr>
        <p:spPr>
          <a:xfrm>
            <a:off x="847875" y="4251366"/>
            <a:ext cx="4055423" cy="620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en-GB" b="1" dirty="0">
                <a:solidFill>
                  <a:srgbClr val="445CD2"/>
                </a:solidFill>
                <a:highlight>
                  <a:srgbClr val="F9C208"/>
                </a:highlight>
                <a:latin typeface="Oswald"/>
                <a:ea typeface="Oswald"/>
                <a:cs typeface="Oswald"/>
                <a:sym typeface="Oswald"/>
                <a:hlinkClick r:id="rId3">
                  <a:extLst>
                    <a:ext uri="{A12FA001-AC4F-418D-AE19-62706E023703}">
                      <ahyp:hlinkClr xmlns:ahyp="http://schemas.microsoft.com/office/drawing/2018/hyperlinkcolor" val="tx"/>
                    </a:ext>
                  </a:extLst>
                </a:hlinkClick>
              </a:rPr>
              <a:t>subscribe</a:t>
            </a:r>
            <a:endParaRPr lang="en-GB" b="1" dirty="0">
              <a:solidFill>
                <a:srgbClr val="445CD2"/>
              </a:solidFill>
              <a:highlight>
                <a:srgbClr val="F9C208"/>
              </a:highlight>
              <a:latin typeface="Oswald"/>
              <a:ea typeface="Oswald"/>
              <a:cs typeface="Oswald"/>
              <a:sym typeface="Oswald"/>
            </a:endParaRPr>
          </a:p>
        </p:txBody>
      </p:sp>
      <p:pic>
        <p:nvPicPr>
          <p:cNvPr id="3" name="Grafik 2">
            <a:hlinkClick r:id="rId4"/>
            <a:extLst>
              <a:ext uri="{FF2B5EF4-FFF2-40B4-BE49-F238E27FC236}">
                <a16:creationId xmlns:a16="http://schemas.microsoft.com/office/drawing/2014/main" id="{6476706B-C42C-4CAE-8429-FF6C7068ED7D}"/>
              </a:ext>
            </a:extLst>
          </p:cNvPr>
          <p:cNvPicPr>
            <a:picLocks noChangeAspect="1"/>
          </p:cNvPicPr>
          <p:nvPr/>
        </p:nvPicPr>
        <p:blipFill>
          <a:blip r:embed="rId5"/>
          <a:stretch>
            <a:fillRect/>
          </a:stretch>
        </p:blipFill>
        <p:spPr>
          <a:xfrm>
            <a:off x="6323926" y="212215"/>
            <a:ext cx="2646263" cy="464256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714432" y="1569481"/>
            <a:ext cx="4251578" cy="3335203"/>
          </a:xfrm>
          <a:prstGeom prst="rect">
            <a:avLst/>
          </a:prstGeom>
        </p:spPr>
        <p:txBody>
          <a:bodyPr spcFirstLastPara="1" wrap="square" lIns="91425" tIns="91425" rIns="91425" bIns="91425" anchor="t" anchorCtr="0">
            <a:normAutofit/>
          </a:bodyPr>
          <a:lstStyle/>
          <a:p>
            <a:pPr marL="0" indent="0">
              <a:lnSpc>
                <a:spcPct val="100000"/>
              </a:lnSpc>
              <a:buClr>
                <a:schemeClr val="bg1"/>
              </a:buClr>
              <a:buNone/>
            </a:pPr>
            <a:r>
              <a:rPr lang="de-DE" sz="2500" dirty="0">
                <a:solidFill>
                  <a:schemeClr val="bg1"/>
                </a:solidFill>
                <a:latin typeface="Roboto Light"/>
                <a:ea typeface="Roboto Light"/>
                <a:cs typeface="Roboto Light"/>
                <a:sym typeface="Roboto Light"/>
              </a:rPr>
              <a:t>Broschüre wurde 2025 grafisch überarbeitet und an die neue Webseite angepasst.</a:t>
            </a:r>
          </a:p>
          <a:p>
            <a:pPr marL="0" indent="0">
              <a:lnSpc>
                <a:spcPct val="100000"/>
              </a:lnSpc>
              <a:buClr>
                <a:schemeClr val="bg1"/>
              </a:buClr>
              <a:buNone/>
            </a:pPr>
            <a:endParaRPr lang="de-DE" sz="2500" dirty="0">
              <a:solidFill>
                <a:schemeClr val="bg1"/>
              </a:solidFill>
              <a:latin typeface="Roboto Light"/>
              <a:ea typeface="Roboto Light"/>
              <a:cs typeface="Roboto Light"/>
              <a:sym typeface="Roboto Light"/>
            </a:endParaRPr>
          </a:p>
          <a:p>
            <a:pPr marL="0" indent="0">
              <a:lnSpc>
                <a:spcPct val="100000"/>
              </a:lnSpc>
              <a:buClr>
                <a:schemeClr val="bg1"/>
              </a:buClr>
              <a:buNone/>
            </a:pPr>
            <a:r>
              <a:rPr lang="de-DE" sz="1200" dirty="0">
                <a:solidFill>
                  <a:schemeClr val="bg1"/>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https://www.jugendinfo.at/publikationen/einfach-weg/</a:t>
            </a:r>
            <a:r>
              <a:rPr lang="de-DE" sz="1200" dirty="0">
                <a:solidFill>
                  <a:schemeClr val="bg1"/>
                </a:solidFill>
                <a:latin typeface="Roboto Light"/>
                <a:ea typeface="Roboto Light"/>
                <a:cs typeface="Roboto Light"/>
                <a:sym typeface="Roboto Light"/>
              </a:rPr>
              <a:t> </a:t>
            </a:r>
          </a:p>
          <a:p>
            <a:pPr marL="0" indent="0">
              <a:lnSpc>
                <a:spcPct val="100000"/>
              </a:lnSpc>
              <a:buClr>
                <a:schemeClr val="bg1"/>
              </a:buClr>
              <a:buNone/>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a:solidFill>
                  <a:srgbClr val="F9C208"/>
                </a:solidFill>
                <a:latin typeface="Roboto"/>
                <a:ea typeface="Roboto"/>
                <a:cs typeface="Roboto"/>
                <a:sym typeface="Roboto"/>
              </a:rPr>
              <a:t>EURODESK </a:t>
            </a:r>
            <a:r>
              <a:rPr lang="en-GB" sz="1000" b="1" dirty="0" err="1">
                <a:solidFill>
                  <a:srgbClr val="F9C208"/>
                </a:solidFill>
                <a:latin typeface="Roboto"/>
                <a:ea typeface="Roboto"/>
                <a:cs typeface="Roboto"/>
                <a:sym typeface="Roboto"/>
              </a:rPr>
              <a:t>Österreich</a:t>
            </a:r>
            <a:r>
              <a:rPr lang="en-GB" sz="1000" b="1" dirty="0">
                <a:solidFill>
                  <a:srgbClr val="F9C208"/>
                </a:solidFill>
                <a:latin typeface="Roboto"/>
                <a:ea typeface="Roboto"/>
                <a:cs typeface="Roboto"/>
                <a:sym typeface="Roboto"/>
              </a:rPr>
              <a:t> </a:t>
            </a:r>
            <a:r>
              <a:rPr lang="en-GB" sz="1000" b="1" dirty="0" err="1">
                <a:solidFill>
                  <a:srgbClr val="F9C208"/>
                </a:solidFill>
                <a:latin typeface="Roboto"/>
                <a:ea typeface="Roboto"/>
                <a:cs typeface="Roboto"/>
                <a:sym typeface="Roboto"/>
              </a:rPr>
              <a:t>Publikationen</a:t>
            </a:r>
            <a:endParaRPr lang="en-GB" sz="1000" b="1" dirty="0">
              <a:solidFill>
                <a:srgbClr val="F9C208"/>
              </a:solidFill>
              <a:latin typeface="Roboto"/>
              <a:ea typeface="Roboto"/>
              <a:cs typeface="Roboto"/>
              <a:sym typeface="Roboto"/>
            </a:endParaRPr>
          </a:p>
          <a:p>
            <a:pPr marL="0" lvl="0" indent="0">
              <a:lnSpc>
                <a:spcPct val="90000"/>
              </a:lnSpc>
              <a:buNone/>
            </a:pPr>
            <a:endParaRPr lang="en-GB" sz="1000" b="1" dirty="0">
              <a:solidFill>
                <a:srgbClr val="F9C208"/>
              </a:solidFill>
              <a:latin typeface="Roboto"/>
              <a:ea typeface="Roboto"/>
              <a:cs typeface="Roboto"/>
              <a:sym typeface="Roboto"/>
            </a:endParaRPr>
          </a:p>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714433" y="511526"/>
            <a:ext cx="6167425" cy="1275441"/>
          </a:xfrm>
          <a:prstGeom prst="rect">
            <a:avLst/>
          </a:prstGeom>
        </p:spPr>
        <p:txBody>
          <a:bodyPr spcFirstLastPara="1" wrap="square" lIns="91425" tIns="91425" rIns="91425" bIns="91425" anchor="t" anchorCtr="0">
            <a:noAutofit/>
          </a:bodyPr>
          <a:lstStyle/>
          <a:p>
            <a:pPr lvl="0">
              <a:buSzPts val="990"/>
            </a:pPr>
            <a:r>
              <a:rPr lang="de-DE" b="1" dirty="0">
                <a:solidFill>
                  <a:srgbClr val="F9C208"/>
                </a:solidFill>
                <a:latin typeface="Oswald"/>
                <a:ea typeface="Oswald"/>
                <a:cs typeface="Oswald"/>
                <a:sym typeface="Oswald"/>
              </a:rPr>
              <a:t>Einfach weg – Auslandsaufenthalte für junge Leute!</a:t>
            </a:r>
            <a:endParaRPr b="1" dirty="0">
              <a:solidFill>
                <a:srgbClr val="F9C208"/>
              </a:solidFill>
              <a:latin typeface="Oswald"/>
              <a:ea typeface="Oswald"/>
              <a:cs typeface="Oswald"/>
              <a:sym typeface="Oswald"/>
            </a:endParaRPr>
          </a:p>
        </p:txBody>
      </p:sp>
      <p:pic>
        <p:nvPicPr>
          <p:cNvPr id="4" name="Grafik 3">
            <a:extLst>
              <a:ext uri="{FF2B5EF4-FFF2-40B4-BE49-F238E27FC236}">
                <a16:creationId xmlns:a16="http://schemas.microsoft.com/office/drawing/2014/main" id="{6A112466-0BB9-42CB-9EFE-83187D26FD72}"/>
              </a:ext>
            </a:extLst>
          </p:cNvPr>
          <p:cNvPicPr>
            <a:picLocks noChangeAspect="1"/>
          </p:cNvPicPr>
          <p:nvPr/>
        </p:nvPicPr>
        <p:blipFill>
          <a:blip r:embed="rId4"/>
          <a:stretch>
            <a:fillRect/>
          </a:stretch>
        </p:blipFill>
        <p:spPr>
          <a:xfrm>
            <a:off x="5166732" y="1569481"/>
            <a:ext cx="3658653" cy="2594945"/>
          </a:xfrm>
          <a:prstGeom prst="rect">
            <a:avLst/>
          </a:prstGeom>
        </p:spPr>
      </p:pic>
    </p:spTree>
    <p:extLst>
      <p:ext uri="{BB962C8B-B14F-4D97-AF65-F5344CB8AC3E}">
        <p14:creationId xmlns:p14="http://schemas.microsoft.com/office/powerpoint/2010/main" val="416864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pic>
        <p:nvPicPr>
          <p:cNvPr id="6" name="Grafik 5">
            <a:extLst>
              <a:ext uri="{FF2B5EF4-FFF2-40B4-BE49-F238E27FC236}">
                <a16:creationId xmlns:a16="http://schemas.microsoft.com/office/drawing/2014/main" id="{D6E0A403-2B4D-4B79-8893-ECD1CF4D3D64}"/>
              </a:ext>
            </a:extLst>
          </p:cNvPr>
          <p:cNvPicPr>
            <a:picLocks noChangeAspect="1"/>
          </p:cNvPicPr>
          <p:nvPr/>
        </p:nvPicPr>
        <p:blipFill>
          <a:blip r:embed="rId4"/>
          <a:stretch>
            <a:fillRect/>
          </a:stretch>
        </p:blipFill>
        <p:spPr>
          <a:xfrm rot="20337243">
            <a:off x="4660092" y="1394700"/>
            <a:ext cx="1811632" cy="2354099"/>
          </a:xfrm>
          <a:prstGeom prst="rect">
            <a:avLst/>
          </a:prstGeom>
        </p:spPr>
      </p:pic>
      <p:pic>
        <p:nvPicPr>
          <p:cNvPr id="5" name="Grafik 4">
            <a:extLst>
              <a:ext uri="{FF2B5EF4-FFF2-40B4-BE49-F238E27FC236}">
                <a16:creationId xmlns:a16="http://schemas.microsoft.com/office/drawing/2014/main" id="{79D643EA-2C09-47AA-8617-5AAAAB163430}"/>
              </a:ext>
            </a:extLst>
          </p:cNvPr>
          <p:cNvPicPr>
            <a:picLocks noChangeAspect="1"/>
          </p:cNvPicPr>
          <p:nvPr/>
        </p:nvPicPr>
        <p:blipFill>
          <a:blip r:embed="rId5"/>
          <a:stretch>
            <a:fillRect/>
          </a:stretch>
        </p:blipFill>
        <p:spPr>
          <a:xfrm rot="20949528">
            <a:off x="5771592" y="1931649"/>
            <a:ext cx="1766905" cy="2354753"/>
          </a:xfrm>
          <a:prstGeom prst="rect">
            <a:avLst/>
          </a:prstGeom>
        </p:spPr>
      </p:pic>
      <p:sp>
        <p:nvSpPr>
          <p:cNvPr id="77" name="Google Shape;77;p15"/>
          <p:cNvSpPr txBox="1">
            <a:spLocks noGrp="1"/>
          </p:cNvSpPr>
          <p:nvPr>
            <p:ph type="title"/>
          </p:nvPr>
        </p:nvSpPr>
        <p:spPr>
          <a:xfrm>
            <a:off x="830772" y="487883"/>
            <a:ext cx="6167425" cy="1275441"/>
          </a:xfrm>
          <a:prstGeom prst="rect">
            <a:avLst/>
          </a:prstGeom>
        </p:spPr>
        <p:txBody>
          <a:bodyPr spcFirstLastPara="1" wrap="square" lIns="91425" tIns="91425" rIns="91425" bIns="91425" anchor="t" anchorCtr="0">
            <a:noAutofit/>
          </a:bodyPr>
          <a:lstStyle/>
          <a:p>
            <a:pPr lvl="0">
              <a:buSzPts val="990"/>
            </a:pPr>
            <a:r>
              <a:rPr lang="de-DE" sz="4000" b="1" dirty="0">
                <a:solidFill>
                  <a:srgbClr val="F9C208"/>
                </a:solidFill>
                <a:latin typeface="Oswald"/>
                <a:ea typeface="Oswald"/>
                <a:cs typeface="Oswald"/>
                <a:sym typeface="Oswald"/>
              </a:rPr>
              <a:t>Wie geht es dir?</a:t>
            </a:r>
            <a:endParaRPr sz="4000" b="1" dirty="0">
              <a:solidFill>
                <a:srgbClr val="F9C208"/>
              </a:solidFill>
              <a:latin typeface="Oswald"/>
              <a:ea typeface="Oswald"/>
              <a:cs typeface="Oswald"/>
              <a:sym typeface="Oswald"/>
            </a:endParaRPr>
          </a:p>
        </p:txBody>
      </p:sp>
      <p:sp>
        <p:nvSpPr>
          <p:cNvPr id="75" name="Google Shape;75;p15"/>
          <p:cNvSpPr txBox="1">
            <a:spLocks noGrp="1"/>
          </p:cNvSpPr>
          <p:nvPr>
            <p:ph type="body" idx="1"/>
          </p:nvPr>
        </p:nvSpPr>
        <p:spPr>
          <a:xfrm rot="-5400000">
            <a:off x="-2409300" y="2409300"/>
            <a:ext cx="51435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a:solidFill>
                  <a:srgbClr val="F9C208"/>
                </a:solidFill>
                <a:latin typeface="Roboto"/>
                <a:ea typeface="Roboto"/>
                <a:cs typeface="Roboto"/>
                <a:sym typeface="Roboto"/>
              </a:rPr>
              <a:t>EURODESK Österreich Publikationen</a:t>
            </a:r>
          </a:p>
          <a:p>
            <a:pPr marL="0" lvl="0" indent="0">
              <a:lnSpc>
                <a:spcPct val="90000"/>
              </a:lnSpc>
              <a:buNone/>
            </a:pPr>
            <a:endParaRPr lang="en-GB" sz="1000" b="1" dirty="0">
              <a:solidFill>
                <a:srgbClr val="F9C208"/>
              </a:solidFill>
              <a:latin typeface="Roboto"/>
              <a:ea typeface="Roboto"/>
              <a:cs typeface="Roboto"/>
              <a:sym typeface="Roboto"/>
            </a:endParaRPr>
          </a:p>
        </p:txBody>
      </p:sp>
      <p:pic>
        <p:nvPicPr>
          <p:cNvPr id="3" name="Grafik 2">
            <a:extLst>
              <a:ext uri="{FF2B5EF4-FFF2-40B4-BE49-F238E27FC236}">
                <a16:creationId xmlns:a16="http://schemas.microsoft.com/office/drawing/2014/main" id="{F0B477B6-0826-4C24-B302-B07CA699072D}"/>
              </a:ext>
            </a:extLst>
          </p:cNvPr>
          <p:cNvPicPr>
            <a:picLocks noChangeAspect="1"/>
          </p:cNvPicPr>
          <p:nvPr/>
        </p:nvPicPr>
        <p:blipFill>
          <a:blip r:embed="rId6"/>
          <a:stretch>
            <a:fillRect/>
          </a:stretch>
        </p:blipFill>
        <p:spPr>
          <a:xfrm rot="1371926">
            <a:off x="7142597" y="1479378"/>
            <a:ext cx="1870005" cy="2444175"/>
          </a:xfrm>
          <a:prstGeom prst="rect">
            <a:avLst/>
          </a:prstGeom>
        </p:spPr>
      </p:pic>
      <p:sp>
        <p:nvSpPr>
          <p:cNvPr id="9" name="Google Shape;96;p17">
            <a:extLst>
              <a:ext uri="{FF2B5EF4-FFF2-40B4-BE49-F238E27FC236}">
                <a16:creationId xmlns:a16="http://schemas.microsoft.com/office/drawing/2014/main" id="{1DD9465F-FE93-4A8A-902A-BE832BF69C92}"/>
              </a:ext>
            </a:extLst>
          </p:cNvPr>
          <p:cNvSpPr txBox="1">
            <a:spLocks/>
          </p:cNvSpPr>
          <p:nvPr/>
        </p:nvSpPr>
        <p:spPr>
          <a:xfrm>
            <a:off x="685457" y="2839582"/>
            <a:ext cx="5468100" cy="3651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buClr>
                <a:srgbClr val="002060"/>
              </a:buClr>
            </a:pPr>
            <a:r>
              <a:rPr lang="de-DE" sz="1600" dirty="0" err="1">
                <a:solidFill>
                  <a:schemeClr val="bg1"/>
                </a:solidFill>
                <a:latin typeface="Roboto Light"/>
                <a:ea typeface="Roboto Light"/>
                <a:cs typeface="Roboto Light"/>
                <a:sym typeface="Roboto Light"/>
                <a:hlinkClick r:id="rId7">
                  <a:extLst>
                    <a:ext uri="{A12FA001-AC4F-418D-AE19-62706E023703}">
                      <ahyp:hlinkClr xmlns:ahyp="http://schemas.microsoft.com/office/drawing/2018/hyperlinkcolor" val="tx"/>
                    </a:ext>
                  </a:extLst>
                </a:hlinkClick>
              </a:rPr>
              <a:t>Eurodesk</a:t>
            </a:r>
            <a:r>
              <a:rPr lang="de-DE" sz="1600" dirty="0">
                <a:solidFill>
                  <a:schemeClr val="bg1"/>
                </a:solidFill>
                <a:latin typeface="Roboto Light"/>
                <a:ea typeface="Roboto Light"/>
                <a:cs typeface="Roboto Light"/>
                <a:sym typeface="Roboto Light"/>
              </a:rPr>
              <a:t> </a:t>
            </a:r>
            <a:r>
              <a:rPr lang="de-DE" sz="1600" dirty="0">
                <a:solidFill>
                  <a:schemeClr val="bg1"/>
                </a:solidFill>
                <a:latin typeface="Roboto Light"/>
                <a:ea typeface="Roboto Light"/>
                <a:cs typeface="Roboto Light"/>
                <a:sym typeface="Roboto Light"/>
                <a:hlinkClick r:id="rId7">
                  <a:extLst>
                    <a:ext uri="{A12FA001-AC4F-418D-AE19-62706E023703}">
                      <ahyp:hlinkClr xmlns:ahyp="http://schemas.microsoft.com/office/drawing/2018/hyperlinkcolor" val="tx"/>
                    </a:ext>
                  </a:extLst>
                </a:hlinkClick>
              </a:rPr>
              <a:t>Publikation </a:t>
            </a:r>
            <a:r>
              <a:rPr lang="de-DE" sz="1600" dirty="0">
                <a:solidFill>
                  <a:schemeClr val="bg1"/>
                </a:solidFill>
                <a:latin typeface="Roboto Light"/>
                <a:ea typeface="Roboto Light"/>
                <a:cs typeface="Roboto Light"/>
                <a:sym typeface="Roboto Light"/>
              </a:rPr>
              <a:t>Erstauflage: 2023</a:t>
            </a:r>
          </a:p>
          <a:p>
            <a:pPr marL="285750" indent="-285750">
              <a:buClr>
                <a:srgbClr val="002060"/>
              </a:buClr>
            </a:pPr>
            <a:r>
              <a:rPr lang="de-DE" sz="1600" dirty="0">
                <a:solidFill>
                  <a:schemeClr val="bg1"/>
                </a:solidFill>
                <a:latin typeface="Roboto Light"/>
                <a:ea typeface="Roboto Light"/>
                <a:cs typeface="Roboto Light"/>
                <a:sym typeface="Roboto Light"/>
                <a:hlinkClick r:id="rId8">
                  <a:extLst>
                    <a:ext uri="{A12FA001-AC4F-418D-AE19-62706E023703}">
                      <ahyp:hlinkClr xmlns:ahyp="http://schemas.microsoft.com/office/drawing/2018/hyperlinkcolor" val="tx"/>
                    </a:ext>
                  </a:extLst>
                </a:hlinkClick>
              </a:rPr>
              <a:t>Lehrmaterial</a:t>
            </a:r>
            <a:endParaRPr lang="de-DE" sz="1600" dirty="0">
              <a:solidFill>
                <a:schemeClr val="bg1"/>
              </a:solidFill>
              <a:latin typeface="Roboto Light"/>
              <a:ea typeface="Roboto Light"/>
              <a:cs typeface="Roboto Light"/>
              <a:sym typeface="Roboto Light"/>
            </a:endParaRPr>
          </a:p>
          <a:p>
            <a:pPr marL="285750" indent="-285750">
              <a:buClr>
                <a:srgbClr val="002060"/>
              </a:buClr>
            </a:pPr>
            <a:r>
              <a:rPr lang="de-DE" sz="1600" dirty="0">
                <a:solidFill>
                  <a:schemeClr val="bg1"/>
                </a:solidFill>
                <a:latin typeface="Roboto Light"/>
                <a:ea typeface="Roboto Light"/>
                <a:cs typeface="Roboto Light"/>
                <a:sym typeface="Roboto Light"/>
              </a:rPr>
              <a:t>Englische Version von </a:t>
            </a:r>
            <a:r>
              <a:rPr lang="de-DE" sz="1600" dirty="0" err="1">
                <a:solidFill>
                  <a:schemeClr val="bg1"/>
                </a:solidFill>
                <a:latin typeface="Roboto Light"/>
                <a:ea typeface="Roboto Light"/>
                <a:cs typeface="Roboto Light"/>
                <a:sym typeface="Roboto Light"/>
              </a:rPr>
              <a:t>OeAD</a:t>
            </a:r>
            <a:endParaRPr lang="de-DE" sz="1600" dirty="0">
              <a:solidFill>
                <a:schemeClr val="bg1"/>
              </a:solidFill>
              <a:latin typeface="Roboto Light"/>
              <a:ea typeface="Roboto Light"/>
              <a:cs typeface="Roboto Light"/>
              <a:sym typeface="Roboto Light"/>
            </a:endParaRPr>
          </a:p>
          <a:p>
            <a:pPr marL="0" indent="0">
              <a:buClr>
                <a:srgbClr val="002060"/>
              </a:buClr>
              <a:buNone/>
            </a:pPr>
            <a:endParaRPr lang="de-DE" sz="1600" dirty="0">
              <a:solidFill>
                <a:schemeClr val="bg1"/>
              </a:solidFill>
              <a:latin typeface="Roboto Light"/>
              <a:ea typeface="Roboto Light"/>
              <a:cs typeface="Roboto Light"/>
              <a:sym typeface="Roboto Light"/>
            </a:endParaRPr>
          </a:p>
          <a:p>
            <a:pPr marL="0" indent="0">
              <a:buClr>
                <a:srgbClr val="002060"/>
              </a:buClr>
              <a:buNone/>
            </a:pPr>
            <a:r>
              <a:rPr lang="de-DE" sz="1600" dirty="0">
                <a:solidFill>
                  <a:schemeClr val="bg1"/>
                </a:solidFill>
                <a:latin typeface="Roboto Light"/>
                <a:ea typeface="Roboto Light"/>
                <a:cs typeface="Roboto Light"/>
                <a:sym typeface="Roboto Light"/>
              </a:rPr>
              <a:t>&gt;&gt;&gt; „Bestes </a:t>
            </a:r>
            <a:r>
              <a:rPr lang="de-DE" sz="1600" dirty="0" err="1">
                <a:solidFill>
                  <a:schemeClr val="bg1"/>
                </a:solidFill>
                <a:latin typeface="Roboto Light"/>
                <a:ea typeface="Roboto Light"/>
                <a:cs typeface="Roboto Light"/>
                <a:sym typeface="Roboto Light"/>
              </a:rPr>
              <a:t>Eurodesk</a:t>
            </a:r>
            <a:r>
              <a:rPr lang="de-DE" sz="1600" dirty="0">
                <a:solidFill>
                  <a:schemeClr val="bg1"/>
                </a:solidFill>
                <a:latin typeface="Roboto Light"/>
                <a:ea typeface="Roboto Light"/>
                <a:cs typeface="Roboto Light"/>
                <a:sym typeface="Roboto Light"/>
              </a:rPr>
              <a:t> Produkt 2024“</a:t>
            </a:r>
          </a:p>
          <a:p>
            <a:pPr marL="285750" indent="-285750">
              <a:buClr>
                <a:srgbClr val="002060"/>
              </a:buClr>
            </a:pPr>
            <a:endParaRPr lang="de-DE" sz="1600" dirty="0">
              <a:solidFill>
                <a:schemeClr val="bg1"/>
              </a:solidFill>
              <a:latin typeface="Roboto Light"/>
              <a:ea typeface="Roboto Light"/>
              <a:cs typeface="Roboto Light"/>
              <a:sym typeface="Roboto Light"/>
            </a:endParaRPr>
          </a:p>
          <a:p>
            <a:pPr marL="0" indent="0">
              <a:buClr>
                <a:srgbClr val="002060"/>
              </a:buClr>
              <a:buNone/>
            </a:pPr>
            <a:endParaRPr lang="de-DE" sz="1600" dirty="0">
              <a:solidFill>
                <a:schemeClr val="bg1"/>
              </a:solidFill>
              <a:latin typeface="Roboto Light"/>
              <a:ea typeface="Roboto Light"/>
              <a:cs typeface="Roboto Light"/>
              <a:sym typeface="Roboto Light"/>
            </a:endParaRPr>
          </a:p>
          <a:p>
            <a:pPr marL="0" indent="0">
              <a:buClr>
                <a:srgbClr val="002060"/>
              </a:buClr>
              <a:buFont typeface="Arial"/>
              <a:buNone/>
            </a:pPr>
            <a:endParaRPr lang="de-DE" sz="1600" dirty="0">
              <a:solidFill>
                <a:schemeClr val="bg1"/>
              </a:solidFill>
              <a:latin typeface="Roboto Light"/>
              <a:ea typeface="Roboto Light"/>
              <a:cs typeface="Roboto Light"/>
              <a:sym typeface="Roboto Light"/>
            </a:endParaRPr>
          </a:p>
          <a:p>
            <a:pPr marL="0" indent="0">
              <a:buClr>
                <a:srgbClr val="002060"/>
              </a:buClr>
              <a:buFont typeface="Arial"/>
              <a:buNone/>
            </a:pPr>
            <a:endParaRPr lang="de-DE" sz="1600" dirty="0">
              <a:solidFill>
                <a:schemeClr val="bg1"/>
              </a:solidFill>
              <a:latin typeface="Roboto Light"/>
              <a:ea typeface="Roboto Light"/>
              <a:cs typeface="Roboto Light"/>
              <a:sym typeface="Roboto Light"/>
            </a:endParaRPr>
          </a:p>
          <a:p>
            <a:pPr marL="285750" indent="-285750">
              <a:buClr>
                <a:srgbClr val="002060"/>
              </a:buClr>
              <a:buFontTx/>
              <a:buChar char="-"/>
            </a:pPr>
            <a:endParaRPr lang="de-DE" sz="1600" dirty="0">
              <a:solidFill>
                <a:schemeClr val="bg1"/>
              </a:solidFill>
              <a:latin typeface="Roboto Light"/>
              <a:ea typeface="Roboto Light"/>
              <a:cs typeface="Roboto Light"/>
              <a:sym typeface="Roboto Light"/>
            </a:endParaRPr>
          </a:p>
          <a:p>
            <a:pPr marL="0" indent="0">
              <a:buClr>
                <a:srgbClr val="002060"/>
              </a:buClr>
              <a:buFont typeface="Arial"/>
              <a:buNone/>
            </a:pPr>
            <a:endParaRPr lang="de-DE" sz="1100" dirty="0">
              <a:solidFill>
                <a:schemeClr val="bg1"/>
              </a:solidFill>
              <a:latin typeface="Roboto Light"/>
              <a:ea typeface="Roboto Light"/>
              <a:cs typeface="Roboto Light"/>
              <a:sym typeface="Roboto Light"/>
            </a:endParaRPr>
          </a:p>
          <a:p>
            <a:pPr marL="0" indent="0">
              <a:buClr>
                <a:srgbClr val="002060"/>
              </a:buClr>
              <a:buFont typeface="Arial"/>
              <a:buNone/>
            </a:pPr>
            <a:endParaRPr lang="de-DE" sz="1100" dirty="0">
              <a:solidFill>
                <a:schemeClr val="bg1"/>
              </a:solidFill>
              <a:latin typeface="Roboto Light"/>
              <a:ea typeface="Roboto Light"/>
              <a:cs typeface="Roboto Light"/>
              <a:sym typeface="Roboto Light"/>
            </a:endParaRPr>
          </a:p>
          <a:p>
            <a:pPr marL="285750" indent="-285750">
              <a:buClr>
                <a:srgbClr val="002060"/>
              </a:buClr>
            </a:pPr>
            <a:endParaRPr lang="de-DE" sz="1600" dirty="0">
              <a:solidFill>
                <a:schemeClr val="bg1"/>
              </a:solidFill>
              <a:latin typeface="Roboto Light"/>
              <a:ea typeface="Roboto Light"/>
              <a:cs typeface="Roboto Light"/>
              <a:sym typeface="Roboto Light"/>
            </a:endParaRPr>
          </a:p>
          <a:p>
            <a:pPr marL="0" indent="0">
              <a:buFont typeface="Arial"/>
              <a:buNone/>
            </a:pPr>
            <a:endParaRPr lang="de-DE" sz="16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2697840425"/>
      </p:ext>
    </p:extLst>
  </p:cSld>
  <p:clrMapOvr>
    <a:overrideClrMapping bg1="lt1" tx1="dk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714432" y="2066693"/>
            <a:ext cx="4779097" cy="2837991"/>
          </a:xfrm>
          <a:prstGeom prst="rect">
            <a:avLst/>
          </a:prstGeom>
        </p:spPr>
        <p:txBody>
          <a:bodyPr spcFirstLastPara="1" wrap="square" lIns="91425" tIns="91425" rIns="91425" bIns="91425" anchor="t" anchorCtr="0">
            <a:normAutofit fontScale="77500" lnSpcReduction="20000"/>
          </a:bodyPr>
          <a:lstStyle/>
          <a:p>
            <a:pPr marL="0" indent="0">
              <a:lnSpc>
                <a:spcPct val="100000"/>
              </a:lnSpc>
              <a:buClr>
                <a:schemeClr val="bg1"/>
              </a:buClr>
              <a:buNone/>
            </a:pPr>
            <a:r>
              <a:rPr lang="de-DE" sz="2500" dirty="0">
                <a:solidFill>
                  <a:schemeClr val="bg1"/>
                </a:solidFill>
                <a:latin typeface="Roboto Light"/>
                <a:ea typeface="Roboto Light"/>
                <a:cs typeface="Roboto Light"/>
                <a:sym typeface="Roboto Light"/>
              </a:rPr>
              <a:t>Die Broschüre unterstützt junge Menschen während ihres Auslandsaufenthalts. Die enthaltenen Informationen können ihnen helfen, mit Kulturschock und Heimweh umzugehen und das Beste aus ihrer Auslandserfahrung zu machen. Die Broschüre wurden aus dem englischen Original ins Deutsche übersetzt.</a:t>
            </a:r>
          </a:p>
          <a:p>
            <a:pPr marL="0" indent="0">
              <a:lnSpc>
                <a:spcPct val="100000"/>
              </a:lnSpc>
              <a:buClr>
                <a:schemeClr val="bg1"/>
              </a:buClr>
              <a:buNone/>
            </a:pPr>
            <a:endParaRPr lang="de-DE" sz="2500" dirty="0">
              <a:solidFill>
                <a:schemeClr val="bg1"/>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endParaRPr>
          </a:p>
          <a:p>
            <a:pPr marL="0" indent="0">
              <a:lnSpc>
                <a:spcPct val="100000"/>
              </a:lnSpc>
              <a:buClr>
                <a:schemeClr val="bg1"/>
              </a:buClr>
              <a:buNone/>
            </a:pPr>
            <a:r>
              <a:rPr lang="de-DE" sz="1200" dirty="0">
                <a:solidFill>
                  <a:schemeClr val="bg1"/>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https://www.jugendinfo.at/wp-content/uploads/2025/10/Time-To-Mind_-Deutsch_web.pdf</a:t>
            </a:r>
            <a:r>
              <a:rPr lang="de-DE" sz="1200" dirty="0">
                <a:solidFill>
                  <a:schemeClr val="bg1"/>
                </a:solidFill>
                <a:latin typeface="Roboto Light"/>
                <a:ea typeface="Roboto Light"/>
                <a:cs typeface="Roboto Light"/>
                <a:sym typeface="Roboto Light"/>
              </a:rPr>
              <a:t> </a:t>
            </a: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a:solidFill>
                  <a:srgbClr val="F9C208"/>
                </a:solidFill>
                <a:latin typeface="Roboto"/>
                <a:ea typeface="Roboto"/>
                <a:cs typeface="Roboto"/>
                <a:sym typeface="Roboto"/>
              </a:rPr>
              <a:t>EURODESK </a:t>
            </a:r>
            <a:r>
              <a:rPr lang="en-GB" sz="1000" b="1" dirty="0" err="1">
                <a:solidFill>
                  <a:srgbClr val="F9C208"/>
                </a:solidFill>
                <a:latin typeface="Roboto"/>
                <a:ea typeface="Roboto"/>
                <a:cs typeface="Roboto"/>
                <a:sym typeface="Roboto"/>
              </a:rPr>
              <a:t>Österreich</a:t>
            </a:r>
            <a:r>
              <a:rPr lang="en-GB" sz="1000" b="1" dirty="0">
                <a:solidFill>
                  <a:srgbClr val="F9C208"/>
                </a:solidFill>
                <a:latin typeface="Roboto"/>
                <a:ea typeface="Roboto"/>
                <a:cs typeface="Roboto"/>
                <a:sym typeface="Roboto"/>
              </a:rPr>
              <a:t> </a:t>
            </a:r>
            <a:r>
              <a:rPr lang="en-GB" sz="1000" b="1" dirty="0" err="1">
                <a:solidFill>
                  <a:srgbClr val="F9C208"/>
                </a:solidFill>
                <a:latin typeface="Roboto"/>
                <a:ea typeface="Roboto"/>
                <a:cs typeface="Roboto"/>
                <a:sym typeface="Roboto"/>
              </a:rPr>
              <a:t>Publikationen</a:t>
            </a:r>
            <a:endParaRPr lang="en-GB" sz="1000" b="1" dirty="0">
              <a:solidFill>
                <a:srgbClr val="F9C208"/>
              </a:solidFill>
              <a:latin typeface="Roboto"/>
              <a:ea typeface="Roboto"/>
              <a:cs typeface="Roboto"/>
              <a:sym typeface="Roboto"/>
            </a:endParaRPr>
          </a:p>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714433" y="511526"/>
            <a:ext cx="6504123" cy="1275441"/>
          </a:xfrm>
          <a:prstGeom prst="rect">
            <a:avLst/>
          </a:prstGeom>
        </p:spPr>
        <p:txBody>
          <a:bodyPr spcFirstLastPara="1" wrap="square" lIns="91425" tIns="91425" rIns="91425" bIns="91425" anchor="t" anchorCtr="0">
            <a:noAutofit/>
          </a:bodyPr>
          <a:lstStyle/>
          <a:p>
            <a:pPr lvl="0">
              <a:buSzPts val="990"/>
            </a:pPr>
            <a:r>
              <a:rPr lang="de-DE" b="1" dirty="0">
                <a:solidFill>
                  <a:srgbClr val="F9C208"/>
                </a:solidFill>
                <a:latin typeface="Oswald"/>
                <a:ea typeface="Oswald"/>
                <a:cs typeface="Oswald"/>
                <a:sym typeface="Oswald"/>
              </a:rPr>
              <a:t>Time </a:t>
            </a:r>
            <a:r>
              <a:rPr lang="de-DE" b="1" dirty="0" err="1">
                <a:solidFill>
                  <a:srgbClr val="F9C208"/>
                </a:solidFill>
                <a:latin typeface="Oswald"/>
                <a:ea typeface="Oswald"/>
                <a:cs typeface="Oswald"/>
                <a:sym typeface="Oswald"/>
              </a:rPr>
              <a:t>To</a:t>
            </a:r>
            <a:r>
              <a:rPr lang="de-DE" b="1" dirty="0">
                <a:solidFill>
                  <a:srgbClr val="F9C208"/>
                </a:solidFill>
                <a:latin typeface="Oswald"/>
                <a:ea typeface="Oswald"/>
                <a:cs typeface="Oswald"/>
                <a:sym typeface="Oswald"/>
              </a:rPr>
              <a:t> Mind. Mentale Gesundheit im Gepäck – ein Guide für deinen Auslandsaufenthalt</a:t>
            </a:r>
            <a:endParaRPr b="1" dirty="0">
              <a:solidFill>
                <a:srgbClr val="F9C208"/>
              </a:solidFill>
              <a:latin typeface="Oswald"/>
              <a:ea typeface="Oswald"/>
              <a:cs typeface="Oswald"/>
              <a:sym typeface="Oswald"/>
            </a:endParaRPr>
          </a:p>
        </p:txBody>
      </p:sp>
      <p:pic>
        <p:nvPicPr>
          <p:cNvPr id="3" name="Grafik 2">
            <a:extLst>
              <a:ext uri="{FF2B5EF4-FFF2-40B4-BE49-F238E27FC236}">
                <a16:creationId xmlns:a16="http://schemas.microsoft.com/office/drawing/2014/main" id="{E44EA72F-BE6F-44AE-B9E6-8029F1EE8E1E}"/>
              </a:ext>
            </a:extLst>
          </p:cNvPr>
          <p:cNvPicPr>
            <a:picLocks noChangeAspect="1"/>
          </p:cNvPicPr>
          <p:nvPr/>
        </p:nvPicPr>
        <p:blipFill>
          <a:blip r:embed="rId4"/>
          <a:stretch>
            <a:fillRect/>
          </a:stretch>
        </p:blipFill>
        <p:spPr>
          <a:xfrm>
            <a:off x="5883063" y="1109513"/>
            <a:ext cx="2776654" cy="3470817"/>
          </a:xfrm>
          <a:prstGeom prst="rect">
            <a:avLst/>
          </a:prstGeom>
        </p:spPr>
      </p:pic>
    </p:spTree>
    <p:extLst>
      <p:ext uri="{BB962C8B-B14F-4D97-AF65-F5344CB8AC3E}">
        <p14:creationId xmlns:p14="http://schemas.microsoft.com/office/powerpoint/2010/main" val="3201685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53"/>
        <p:cNvGrpSpPr/>
        <p:nvPr/>
      </p:nvGrpSpPr>
      <p:grpSpPr>
        <a:xfrm>
          <a:off x="0" y="0"/>
          <a:ext cx="0" cy="0"/>
          <a:chOff x="0" y="0"/>
          <a:chExt cx="0" cy="0"/>
        </a:xfrm>
      </p:grpSpPr>
      <p:sp>
        <p:nvSpPr>
          <p:cNvPr id="55" name="Google Shape;55;p13"/>
          <p:cNvSpPr/>
          <p:nvPr/>
        </p:nvSpPr>
        <p:spPr>
          <a:xfrm>
            <a:off x="0" y="0"/>
            <a:ext cx="331500" cy="5143500"/>
          </a:xfrm>
          <a:prstGeom prst="rect">
            <a:avLst/>
          </a:prstGeom>
          <a:solidFill>
            <a:srgbClr val="0C00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004B"/>
              </a:solidFill>
            </a:endParaRPr>
          </a:p>
        </p:txBody>
      </p:sp>
      <p:pic>
        <p:nvPicPr>
          <p:cNvPr id="57" name="Google Shape;57;p13"/>
          <p:cNvPicPr preferRelativeResize="0"/>
          <p:nvPr/>
        </p:nvPicPr>
        <p:blipFill>
          <a:blip r:embed="rId3">
            <a:alphaModFix/>
          </a:blip>
          <a:stretch>
            <a:fillRect/>
          </a:stretch>
        </p:blipFill>
        <p:spPr>
          <a:xfrm rot="-5400000">
            <a:off x="-284930" y="4543181"/>
            <a:ext cx="868803" cy="162050"/>
          </a:xfrm>
          <a:prstGeom prst="rect">
            <a:avLst/>
          </a:prstGeom>
          <a:noFill/>
          <a:ln>
            <a:noFill/>
          </a:ln>
        </p:spPr>
      </p:pic>
      <p:sp>
        <p:nvSpPr>
          <p:cNvPr id="58" name="Google Shape;58;p13"/>
          <p:cNvSpPr txBox="1">
            <a:spLocks noGrp="1"/>
          </p:cNvSpPr>
          <p:nvPr>
            <p:ph type="title"/>
          </p:nvPr>
        </p:nvSpPr>
        <p:spPr>
          <a:xfrm>
            <a:off x="588392" y="575476"/>
            <a:ext cx="6845754" cy="199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7200" b="1" dirty="0">
                <a:solidFill>
                  <a:srgbClr val="F9C208"/>
                </a:solidFill>
                <a:latin typeface="Oswald"/>
                <a:ea typeface="Oswald"/>
                <a:cs typeface="Oswald"/>
                <a:sym typeface="Oswald"/>
              </a:rPr>
              <a:t>INTERNATIONALE RESSOURCEN</a:t>
            </a:r>
            <a:br>
              <a:rPr lang="de-DE" sz="7200" b="1" dirty="0">
                <a:solidFill>
                  <a:srgbClr val="F9C208"/>
                </a:solidFill>
                <a:latin typeface="Oswald"/>
                <a:ea typeface="Oswald"/>
                <a:cs typeface="Oswald"/>
                <a:sym typeface="Oswald"/>
              </a:rPr>
            </a:br>
            <a:br>
              <a:rPr lang="de-DE" sz="7200" b="1" dirty="0">
                <a:solidFill>
                  <a:srgbClr val="F9C208"/>
                </a:solidFill>
                <a:latin typeface="Oswald"/>
                <a:ea typeface="Oswald"/>
                <a:cs typeface="Oswald"/>
                <a:sym typeface="Oswald"/>
              </a:rPr>
            </a:br>
            <a:endParaRPr sz="7200" b="1" dirty="0">
              <a:solidFill>
                <a:srgbClr val="F9C208"/>
              </a:solidFill>
              <a:latin typeface="Oswald"/>
              <a:ea typeface="Oswald"/>
              <a:cs typeface="Oswald"/>
              <a:sym typeface="Oswald"/>
            </a:endParaRPr>
          </a:p>
        </p:txBody>
      </p:sp>
      <p:pic>
        <p:nvPicPr>
          <p:cNvPr id="5" name="Grafik 4">
            <a:extLst>
              <a:ext uri="{FF2B5EF4-FFF2-40B4-BE49-F238E27FC236}">
                <a16:creationId xmlns:a16="http://schemas.microsoft.com/office/drawing/2014/main" id="{D0235A6E-DCAD-486E-9AF5-898DBE805EC0}"/>
              </a:ext>
            </a:extLst>
          </p:cNvPr>
          <p:cNvPicPr>
            <a:picLocks noChangeAspect="1"/>
          </p:cNvPicPr>
          <p:nvPr/>
        </p:nvPicPr>
        <p:blipFill>
          <a:blip r:embed="rId4"/>
          <a:stretch>
            <a:fillRect/>
          </a:stretch>
        </p:blipFill>
        <p:spPr>
          <a:xfrm>
            <a:off x="5947578" y="2308650"/>
            <a:ext cx="2687540" cy="2484566"/>
          </a:xfrm>
          <a:prstGeom prst="rect">
            <a:avLst/>
          </a:prstGeom>
        </p:spPr>
      </p:pic>
    </p:spTree>
    <p:extLst>
      <p:ext uri="{BB962C8B-B14F-4D97-AF65-F5344CB8AC3E}">
        <p14:creationId xmlns:p14="http://schemas.microsoft.com/office/powerpoint/2010/main" val="2574095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rPr>
            </a:br>
            <a:r>
              <a:rPr lang="en-GB" sz="4720" b="1" dirty="0">
                <a:solidFill>
                  <a:srgbClr val="F9C208"/>
                </a:solidFill>
                <a:latin typeface="Oswald"/>
                <a:ea typeface="Oswald"/>
                <a:cs typeface="Oswald"/>
                <a:sym typeface="Oswald"/>
              </a:rPr>
              <a:t>EURODESK </a:t>
            </a:r>
            <a:r>
              <a:rPr lang="en-GB" sz="4800" b="1" dirty="0">
                <a:solidFill>
                  <a:srgbClr val="F9C208"/>
                </a:solidFill>
                <a:latin typeface="Oswald"/>
                <a:ea typeface="Oswald"/>
                <a:cs typeface="Oswald"/>
                <a:sym typeface="Oswald"/>
              </a:rPr>
              <a:t>MAP</a:t>
            </a:r>
            <a:endParaRPr sz="4720" b="1" dirty="0">
              <a:solidFill>
                <a:srgbClr val="F9C208"/>
              </a:solidFill>
              <a:latin typeface="Oswald"/>
              <a:ea typeface="Oswald"/>
              <a:cs typeface="Oswald"/>
              <a:sym typeface="Oswald"/>
            </a:endParaRPr>
          </a:p>
        </p:txBody>
      </p:sp>
      <p:sp>
        <p:nvSpPr>
          <p:cNvPr id="13" name="Google Shape;74;p15">
            <a:extLst>
              <a:ext uri="{FF2B5EF4-FFF2-40B4-BE49-F238E27FC236}">
                <a16:creationId xmlns:a16="http://schemas.microsoft.com/office/drawing/2014/main" id="{10E4F95A-B8F2-4EEB-A67F-9E934FCEAED2}"/>
              </a:ext>
            </a:extLst>
          </p:cNvPr>
          <p:cNvSpPr txBox="1">
            <a:spLocks/>
          </p:cNvSpPr>
          <p:nvPr/>
        </p:nvSpPr>
        <p:spPr>
          <a:xfrm>
            <a:off x="669848" y="1098023"/>
            <a:ext cx="2515803" cy="251637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bg1"/>
              </a:buClr>
              <a:buNone/>
            </a:pPr>
            <a:r>
              <a:rPr lang="de-DE" sz="2000" dirty="0">
                <a:solidFill>
                  <a:srgbClr val="F9C208"/>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Map</a:t>
            </a:r>
            <a:r>
              <a:rPr lang="de-DE" sz="2000" dirty="0">
                <a:solidFill>
                  <a:schemeClr val="bg1"/>
                </a:solidFill>
                <a:latin typeface="Roboto Light"/>
                <a:ea typeface="Roboto Light"/>
                <a:cs typeface="Roboto Light"/>
                <a:sym typeface="Roboto Light"/>
              </a:rPr>
              <a:t>: Kontakte zu Koordinator*innen und Multiplikator*innen in allen </a:t>
            </a:r>
            <a:r>
              <a:rPr lang="de-DE" sz="2000" dirty="0" err="1">
                <a:solidFill>
                  <a:schemeClr val="bg1"/>
                </a:solidFill>
                <a:latin typeface="Roboto Light"/>
                <a:ea typeface="Roboto Light"/>
                <a:cs typeface="Roboto Light"/>
                <a:sym typeface="Roboto Light"/>
              </a:rPr>
              <a:t>Eurodesk</a:t>
            </a:r>
            <a:r>
              <a:rPr lang="de-DE" sz="2000" dirty="0">
                <a:solidFill>
                  <a:schemeClr val="bg1"/>
                </a:solidFill>
                <a:latin typeface="Roboto Light"/>
                <a:ea typeface="Roboto Light"/>
                <a:cs typeface="Roboto Light"/>
                <a:sym typeface="Roboto Light"/>
              </a:rPr>
              <a:t> Ländern</a:t>
            </a:r>
          </a:p>
          <a:p>
            <a:pPr marL="0" indent="0">
              <a:lnSpc>
                <a:spcPct val="100000"/>
              </a:lnSpc>
              <a:buClr>
                <a:srgbClr val="160C56"/>
              </a:buClr>
              <a:buNone/>
            </a:pPr>
            <a:endParaRPr lang="de-DE" sz="2000" dirty="0">
              <a:solidFill>
                <a:schemeClr val="bg1"/>
              </a:solidFill>
              <a:latin typeface="Roboto Light"/>
              <a:ea typeface="Roboto Light"/>
              <a:cs typeface="Roboto Light"/>
              <a:sym typeface="Roboto Light"/>
            </a:endParaRPr>
          </a:p>
          <a:p>
            <a:pPr marL="0" indent="0">
              <a:lnSpc>
                <a:spcPct val="100000"/>
              </a:lnSpc>
              <a:buClr>
                <a:srgbClr val="160C56"/>
              </a:buClr>
              <a:buNone/>
            </a:pPr>
            <a:endParaRPr lang="de-DE" sz="2000" dirty="0">
              <a:solidFill>
                <a:schemeClr val="bg1"/>
              </a:solidFill>
              <a:latin typeface="Roboto Light"/>
              <a:ea typeface="Roboto Light"/>
              <a:cs typeface="Roboto Light"/>
              <a:sym typeface="Roboto Light"/>
            </a:endParaRPr>
          </a:p>
        </p:txBody>
      </p:sp>
      <p:pic>
        <p:nvPicPr>
          <p:cNvPr id="5" name="Grafik 4">
            <a:extLst>
              <a:ext uri="{FF2B5EF4-FFF2-40B4-BE49-F238E27FC236}">
                <a16:creationId xmlns:a16="http://schemas.microsoft.com/office/drawing/2014/main" id="{9AEEE367-1B33-4100-B113-7A44917EA435}"/>
              </a:ext>
            </a:extLst>
          </p:cNvPr>
          <p:cNvPicPr>
            <a:picLocks noChangeAspect="1"/>
          </p:cNvPicPr>
          <p:nvPr/>
        </p:nvPicPr>
        <p:blipFill>
          <a:blip r:embed="rId4"/>
          <a:stretch>
            <a:fillRect/>
          </a:stretch>
        </p:blipFill>
        <p:spPr>
          <a:xfrm>
            <a:off x="3407534" y="1098023"/>
            <a:ext cx="5540565" cy="3701586"/>
          </a:xfrm>
          <a:prstGeom prst="rect">
            <a:avLst/>
          </a:prstGeom>
        </p:spPr>
      </p:pic>
    </p:spTree>
    <p:extLst>
      <p:ext uri="{BB962C8B-B14F-4D97-AF65-F5344CB8AC3E}">
        <p14:creationId xmlns:p14="http://schemas.microsoft.com/office/powerpoint/2010/main" val="1657279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rPr>
            </a:br>
            <a:r>
              <a:rPr lang="en-GB" sz="4720" b="1" dirty="0">
                <a:solidFill>
                  <a:srgbClr val="F9C208"/>
                </a:solidFill>
                <a:latin typeface="Oswald"/>
                <a:ea typeface="Oswald"/>
                <a:cs typeface="Oswald"/>
                <a:sym typeface="Oswald"/>
              </a:rPr>
              <a:t>EURODESK </a:t>
            </a:r>
            <a:r>
              <a:rPr lang="en-GB" sz="4800" b="1" dirty="0">
                <a:solidFill>
                  <a:srgbClr val="F9C208"/>
                </a:solidFill>
                <a:latin typeface="Oswald"/>
                <a:ea typeface="Oswald"/>
                <a:cs typeface="Oswald"/>
                <a:sym typeface="Oswald"/>
              </a:rPr>
              <a:t>OPPORTUNITY FINDER</a:t>
            </a:r>
            <a:endParaRPr sz="4720" b="1" dirty="0">
              <a:solidFill>
                <a:srgbClr val="F9C208"/>
              </a:solidFill>
              <a:latin typeface="Oswald"/>
              <a:ea typeface="Oswald"/>
              <a:cs typeface="Oswald"/>
              <a:sym typeface="Oswald"/>
            </a:endParaRPr>
          </a:p>
        </p:txBody>
      </p:sp>
      <p:sp>
        <p:nvSpPr>
          <p:cNvPr id="13" name="Google Shape;74;p15">
            <a:extLst>
              <a:ext uri="{FF2B5EF4-FFF2-40B4-BE49-F238E27FC236}">
                <a16:creationId xmlns:a16="http://schemas.microsoft.com/office/drawing/2014/main" id="{10E4F95A-B8F2-4EEB-A67F-9E934FCEAED2}"/>
              </a:ext>
            </a:extLst>
          </p:cNvPr>
          <p:cNvSpPr txBox="1">
            <a:spLocks/>
          </p:cNvSpPr>
          <p:nvPr/>
        </p:nvSpPr>
        <p:spPr>
          <a:xfrm>
            <a:off x="669849" y="1855107"/>
            <a:ext cx="5284902" cy="2516371"/>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bg1"/>
              </a:buClr>
              <a:buNone/>
            </a:pPr>
            <a:r>
              <a:rPr lang="de-DE" sz="2400" dirty="0">
                <a:solidFill>
                  <a:schemeClr val="bg1"/>
                </a:solidFill>
                <a:latin typeface="Roboto Light"/>
                <a:ea typeface="Roboto Light"/>
                <a:cs typeface="Roboto Light"/>
                <a:sym typeface="Roboto Light"/>
              </a:rPr>
              <a:t>Seit März 2026 auf einfachweg.at ein gebettet: </a:t>
            </a:r>
            <a:r>
              <a:rPr lang="de-DE" sz="2400" dirty="0">
                <a:solidFill>
                  <a:schemeClr val="bg1"/>
                </a:solidFill>
                <a:latin typeface="Roboto Light"/>
                <a:ea typeface="Roboto Light"/>
                <a:cs typeface="Roboto Light"/>
                <a:sym typeface="Roboto Light"/>
                <a:hlinkClick r:id="rId3">
                  <a:extLst>
                    <a:ext uri="{A12FA001-AC4F-418D-AE19-62706E023703}">
                      <ahyp:hlinkClr xmlns:ahyp="http://schemas.microsoft.com/office/drawing/2018/hyperlinkcolor" val="tx"/>
                    </a:ext>
                  </a:extLst>
                </a:hlinkClick>
              </a:rPr>
              <a:t>https://www.einfachweg.at/opportunity-finder/</a:t>
            </a:r>
            <a:r>
              <a:rPr lang="de-DE" sz="2400" dirty="0">
                <a:solidFill>
                  <a:schemeClr val="bg1"/>
                </a:solidFill>
                <a:latin typeface="Roboto Light"/>
                <a:ea typeface="Roboto Light"/>
                <a:cs typeface="Roboto Light"/>
                <a:sym typeface="Roboto Light"/>
              </a:rPr>
              <a:t> </a:t>
            </a:r>
          </a:p>
          <a:p>
            <a:pPr marL="0" indent="0">
              <a:lnSpc>
                <a:spcPct val="100000"/>
              </a:lnSpc>
              <a:buClr>
                <a:schemeClr val="bg1"/>
              </a:buClr>
              <a:buNone/>
            </a:pPr>
            <a:endParaRPr lang="de-DE" sz="2400" dirty="0">
              <a:solidFill>
                <a:schemeClr val="bg1"/>
              </a:solidFill>
              <a:latin typeface="Roboto Light"/>
              <a:ea typeface="Roboto Light"/>
              <a:cs typeface="Roboto Light"/>
              <a:sym typeface="Roboto Light"/>
            </a:endParaRP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Lernen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Freiwilligenarbeit</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Einen Unterschied machen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Arbeiten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Wettbewerbe</a:t>
            </a:r>
          </a:p>
          <a:p>
            <a:pPr marL="0" indent="0">
              <a:lnSpc>
                <a:spcPct val="100000"/>
              </a:lnSpc>
              <a:buClr>
                <a:srgbClr val="160C56"/>
              </a:buClr>
              <a:buNone/>
            </a:pPr>
            <a:endParaRPr lang="de-DE" sz="2400" dirty="0">
              <a:solidFill>
                <a:schemeClr val="bg1"/>
              </a:solidFill>
              <a:latin typeface="Roboto Light"/>
              <a:ea typeface="Roboto Light"/>
              <a:cs typeface="Roboto Light"/>
              <a:sym typeface="Roboto Light"/>
            </a:endParaRPr>
          </a:p>
          <a:p>
            <a:pPr marL="0" indent="0">
              <a:lnSpc>
                <a:spcPct val="100000"/>
              </a:lnSpc>
              <a:buClr>
                <a:srgbClr val="160C56"/>
              </a:buClr>
              <a:buNone/>
            </a:pPr>
            <a:endParaRPr lang="de-DE" sz="2400" dirty="0">
              <a:solidFill>
                <a:schemeClr val="bg1"/>
              </a:solidFill>
              <a:latin typeface="Roboto Light"/>
              <a:ea typeface="Roboto Light"/>
              <a:cs typeface="Roboto Light"/>
              <a:sym typeface="Roboto Light"/>
            </a:endParaRPr>
          </a:p>
        </p:txBody>
      </p:sp>
      <p:pic>
        <p:nvPicPr>
          <p:cNvPr id="4" name="Grafik 3">
            <a:extLst>
              <a:ext uri="{FF2B5EF4-FFF2-40B4-BE49-F238E27FC236}">
                <a16:creationId xmlns:a16="http://schemas.microsoft.com/office/drawing/2014/main" id="{94FC06CB-7BAA-4BE7-B3D5-0CD52D2E725E}"/>
              </a:ext>
            </a:extLst>
          </p:cNvPr>
          <p:cNvPicPr>
            <a:picLocks noChangeAspect="1"/>
          </p:cNvPicPr>
          <p:nvPr/>
        </p:nvPicPr>
        <p:blipFill>
          <a:blip r:embed="rId4"/>
          <a:stretch>
            <a:fillRect/>
          </a:stretch>
        </p:blipFill>
        <p:spPr>
          <a:xfrm>
            <a:off x="4319239" y="2571750"/>
            <a:ext cx="4572000" cy="1886538"/>
          </a:xfrm>
          <a:prstGeom prst="rect">
            <a:avLst/>
          </a:prstGeom>
        </p:spPr>
      </p:pic>
    </p:spTree>
    <p:extLst>
      <p:ext uri="{BB962C8B-B14F-4D97-AF65-F5344CB8AC3E}">
        <p14:creationId xmlns:p14="http://schemas.microsoft.com/office/powerpoint/2010/main" val="40498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4294967295"/>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66" name="Google Shape;66;p14"/>
          <p:cNvSpPr txBox="1">
            <a:spLocks noGrp="1"/>
          </p:cNvSpPr>
          <p:nvPr>
            <p:ph type="title" idx="4294967295"/>
          </p:nvPr>
        </p:nvSpPr>
        <p:spPr>
          <a:xfrm>
            <a:off x="777747" y="789801"/>
            <a:ext cx="8952600" cy="124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7000" b="1" dirty="0">
                <a:solidFill>
                  <a:srgbClr val="445CD2"/>
                </a:solidFill>
                <a:highlight>
                  <a:srgbClr val="F9C208"/>
                </a:highlight>
                <a:latin typeface="Oswald"/>
                <a:ea typeface="Oswald"/>
                <a:cs typeface="Oswald"/>
                <a:sym typeface="Oswald"/>
              </a:rPr>
              <a:t>ICE BREAKER</a:t>
            </a:r>
            <a:endParaRPr sz="7000" b="1" dirty="0">
              <a:solidFill>
                <a:srgbClr val="445CD2"/>
              </a:solidFill>
              <a:highlight>
                <a:srgbClr val="F9C208"/>
              </a:highlight>
              <a:latin typeface="Oswald"/>
              <a:ea typeface="Oswald"/>
              <a:cs typeface="Oswald"/>
              <a:sym typeface="Oswald"/>
            </a:endParaRPr>
          </a:p>
        </p:txBody>
      </p:sp>
      <p:sp>
        <p:nvSpPr>
          <p:cNvPr id="67" name="Google Shape;67;p14"/>
          <p:cNvSpPr txBox="1">
            <a:spLocks noGrp="1"/>
          </p:cNvSpPr>
          <p:nvPr>
            <p:ph type="body" idx="4294967295"/>
          </p:nvPr>
        </p:nvSpPr>
        <p:spPr>
          <a:xfrm>
            <a:off x="725524" y="2135733"/>
            <a:ext cx="7303351" cy="628650"/>
          </a:xfrm>
          <a:prstGeom prst="rect">
            <a:avLst/>
          </a:prstGeom>
        </p:spPr>
        <p:txBody>
          <a:bodyPr spcFirstLastPara="1" wrap="square" lIns="91425" tIns="91425" rIns="91425" bIns="91425" anchor="t" anchorCtr="0">
            <a:normAutofit/>
          </a:bodyPr>
          <a:lstStyle/>
          <a:p>
            <a:pPr marL="450850" lvl="0">
              <a:lnSpc>
                <a:spcPct val="150000"/>
              </a:lnSpc>
              <a:buClr>
                <a:srgbClr val="0C004B"/>
              </a:buClr>
              <a:buSzPts val="1900"/>
              <a:buFontTx/>
              <a:buChar char="-"/>
            </a:pPr>
            <a:r>
              <a:rPr lang="de-DE" sz="1900" dirty="0">
                <a:solidFill>
                  <a:srgbClr val="0C004B"/>
                </a:solidFill>
                <a:latin typeface="Roboto Light"/>
                <a:ea typeface="Roboto Light"/>
                <a:cs typeface="Roboto Light"/>
                <a:sym typeface="Roboto Light"/>
              </a:rPr>
              <a:t>Beim Thema Auslandsberatung bist du Expertin – Newbie</a:t>
            </a:r>
          </a:p>
        </p:txBody>
      </p:sp>
      <p:sp>
        <p:nvSpPr>
          <p:cNvPr id="68" name="Google Shape;68;p14"/>
          <p:cNvSpPr txBox="1">
            <a:spLocks noGrp="1"/>
          </p:cNvSpPr>
          <p:nvPr>
            <p:ph type="title" idx="4294967295"/>
          </p:nvPr>
        </p:nvSpPr>
        <p:spPr>
          <a:xfrm>
            <a:off x="8418476" y="4319290"/>
            <a:ext cx="3668838" cy="9460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000" b="1" dirty="0">
                <a:solidFill>
                  <a:srgbClr val="445CD2"/>
                </a:solidFill>
                <a:latin typeface="Oswald"/>
                <a:ea typeface="Oswald"/>
                <a:cs typeface="Oswald"/>
                <a:sym typeface="Wingdings" panose="05000000000000000000" pitchFamily="2" charset="2"/>
              </a:rPr>
              <a:t></a:t>
            </a:r>
            <a:endParaRPr sz="4000" b="1" dirty="0">
              <a:solidFill>
                <a:srgbClr val="445CD2"/>
              </a:solidFill>
              <a:latin typeface="Oswald"/>
              <a:ea typeface="Oswald"/>
              <a:cs typeface="Oswald"/>
              <a:sym typeface="Oswald"/>
            </a:endParaRPr>
          </a:p>
        </p:txBody>
      </p:sp>
      <p:sp>
        <p:nvSpPr>
          <p:cNvPr id="7" name="Google Shape;67;p14">
            <a:extLst>
              <a:ext uri="{FF2B5EF4-FFF2-40B4-BE49-F238E27FC236}">
                <a16:creationId xmlns:a16="http://schemas.microsoft.com/office/drawing/2014/main" id="{403B2551-96B5-4115-959C-CCAF86636A63}"/>
              </a:ext>
            </a:extLst>
          </p:cNvPr>
          <p:cNvSpPr txBox="1">
            <a:spLocks/>
          </p:cNvSpPr>
          <p:nvPr/>
        </p:nvSpPr>
        <p:spPr>
          <a:xfrm>
            <a:off x="725525" y="3184299"/>
            <a:ext cx="7303351" cy="102342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0850">
              <a:lnSpc>
                <a:spcPct val="150000"/>
              </a:lnSpc>
              <a:buClr>
                <a:srgbClr val="0C004B"/>
              </a:buClr>
              <a:buSzPts val="1900"/>
              <a:buFontTx/>
              <a:buChar char="-"/>
            </a:pPr>
            <a:r>
              <a:rPr lang="de-DE" sz="1900" dirty="0">
                <a:solidFill>
                  <a:srgbClr val="0C004B"/>
                </a:solidFill>
                <a:latin typeface="Roboto Light"/>
                <a:ea typeface="Roboto Light"/>
                <a:cs typeface="Roboto Light"/>
                <a:sym typeface="Roboto Light"/>
              </a:rPr>
              <a:t>Wo warst du selbst schon mal mit der Jugendinfo auf Dienstreise/ Fortbildung/ Austausch?</a:t>
            </a:r>
          </a:p>
        </p:txBody>
      </p:sp>
      <p:sp>
        <p:nvSpPr>
          <p:cNvPr id="8" name="Google Shape;67;p14">
            <a:extLst>
              <a:ext uri="{FF2B5EF4-FFF2-40B4-BE49-F238E27FC236}">
                <a16:creationId xmlns:a16="http://schemas.microsoft.com/office/drawing/2014/main" id="{575A2227-654A-4895-8271-5CF6D454C3ED}"/>
              </a:ext>
            </a:extLst>
          </p:cNvPr>
          <p:cNvSpPr txBox="1">
            <a:spLocks/>
          </p:cNvSpPr>
          <p:nvPr/>
        </p:nvSpPr>
        <p:spPr>
          <a:xfrm>
            <a:off x="725524" y="2667475"/>
            <a:ext cx="7303351" cy="6286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0850">
              <a:lnSpc>
                <a:spcPct val="150000"/>
              </a:lnSpc>
              <a:buClr>
                <a:srgbClr val="0C004B"/>
              </a:buClr>
              <a:buSzPts val="1900"/>
              <a:buFontTx/>
              <a:buChar char="-"/>
            </a:pPr>
            <a:r>
              <a:rPr lang="de-DE" sz="1900" dirty="0">
                <a:solidFill>
                  <a:srgbClr val="0C004B"/>
                </a:solidFill>
                <a:latin typeface="Roboto Light"/>
                <a:ea typeface="Roboto Light"/>
                <a:cs typeface="Roboto Light"/>
                <a:sym typeface="Roboto Light"/>
              </a:rPr>
              <a:t>Wie lange bist du bereits in der Auslandsberatung tätig?</a:t>
            </a:r>
          </a:p>
        </p:txBody>
      </p:sp>
      <p:sp>
        <p:nvSpPr>
          <p:cNvPr id="9" name="Google Shape;67;p14">
            <a:extLst>
              <a:ext uri="{FF2B5EF4-FFF2-40B4-BE49-F238E27FC236}">
                <a16:creationId xmlns:a16="http://schemas.microsoft.com/office/drawing/2014/main" id="{774C35B8-7B55-4125-85B6-0F58ABC2C8B7}"/>
              </a:ext>
            </a:extLst>
          </p:cNvPr>
          <p:cNvSpPr txBox="1">
            <a:spLocks/>
          </p:cNvSpPr>
          <p:nvPr/>
        </p:nvSpPr>
        <p:spPr>
          <a:xfrm>
            <a:off x="725524" y="4022981"/>
            <a:ext cx="7303351" cy="124511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0850">
              <a:lnSpc>
                <a:spcPct val="150000"/>
              </a:lnSpc>
              <a:buClr>
                <a:srgbClr val="0C004B"/>
              </a:buClr>
              <a:buSzPts val="1900"/>
              <a:buFontTx/>
              <a:buChar char="-"/>
            </a:pPr>
            <a:r>
              <a:rPr lang="de-DE" sz="1900" dirty="0">
                <a:solidFill>
                  <a:srgbClr val="0C004B"/>
                </a:solidFill>
                <a:latin typeface="Roboto Light"/>
                <a:ea typeface="Roboto Light"/>
                <a:cs typeface="Roboto Light"/>
                <a:sym typeface="Roboto Light"/>
              </a:rPr>
              <a:t>Wie viel Zeit nimmt das Thema Ausland in meiner Arbeit in Anspruch?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 calcmode="lin" valueType="num">
                                      <p:cBhvr additive="base">
                                        <p:cTn id="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rPr>
            </a:br>
            <a:r>
              <a:rPr lang="en-GB" sz="4720" b="1" dirty="0">
                <a:solidFill>
                  <a:srgbClr val="F9C208"/>
                </a:solidFill>
                <a:latin typeface="Oswald"/>
                <a:ea typeface="Oswald"/>
                <a:cs typeface="Oswald"/>
                <a:sym typeface="Oswald"/>
              </a:rPr>
              <a:t>EURODESK </a:t>
            </a:r>
            <a:r>
              <a:rPr lang="en-GB" sz="4800" b="1" dirty="0">
                <a:solidFill>
                  <a:srgbClr val="F9C208"/>
                </a:solidFill>
                <a:latin typeface="Oswald"/>
                <a:ea typeface="Oswald"/>
                <a:cs typeface="Oswald"/>
                <a:sym typeface="Oswald"/>
              </a:rPr>
              <a:t>OPPORTUNITY FINDER - </a:t>
            </a:r>
            <a:r>
              <a:rPr lang="en-GB" sz="4800" b="1" dirty="0" err="1">
                <a:solidFill>
                  <a:srgbClr val="F9C208"/>
                </a:solidFill>
                <a:latin typeface="Oswald"/>
                <a:ea typeface="Oswald"/>
                <a:cs typeface="Oswald"/>
                <a:sym typeface="Oswald"/>
              </a:rPr>
              <a:t>Gruppenarbeit</a:t>
            </a:r>
            <a:endParaRPr sz="4720" b="1" dirty="0">
              <a:solidFill>
                <a:srgbClr val="F9C208"/>
              </a:solidFill>
              <a:latin typeface="Oswald"/>
              <a:ea typeface="Oswald"/>
              <a:cs typeface="Oswald"/>
              <a:sym typeface="Oswald"/>
            </a:endParaRPr>
          </a:p>
        </p:txBody>
      </p:sp>
      <p:sp>
        <p:nvSpPr>
          <p:cNvPr id="13" name="Google Shape;74;p15">
            <a:extLst>
              <a:ext uri="{FF2B5EF4-FFF2-40B4-BE49-F238E27FC236}">
                <a16:creationId xmlns:a16="http://schemas.microsoft.com/office/drawing/2014/main" id="{10E4F95A-B8F2-4EEB-A67F-9E934FCEAED2}"/>
              </a:ext>
            </a:extLst>
          </p:cNvPr>
          <p:cNvSpPr txBox="1">
            <a:spLocks/>
          </p:cNvSpPr>
          <p:nvPr/>
        </p:nvSpPr>
        <p:spPr>
          <a:xfrm>
            <a:off x="669849" y="1855107"/>
            <a:ext cx="7715868" cy="2776366"/>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bg1"/>
              </a:buClr>
              <a:buNone/>
            </a:pPr>
            <a:r>
              <a:rPr lang="de-DE" sz="2400" dirty="0">
                <a:solidFill>
                  <a:schemeClr val="bg1"/>
                </a:solidFill>
                <a:latin typeface="Roboto Light"/>
                <a:ea typeface="Roboto Light"/>
                <a:cs typeface="Roboto Light"/>
                <a:sym typeface="Roboto Light"/>
              </a:rPr>
              <a:t>5 Gruppen zu je 2-3 Teilnehmenden: 10 Minuten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Lernen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Freiwilligenarbeit</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Einen Unterschied machen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Arbeiten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Wettbewerbe</a:t>
            </a:r>
          </a:p>
          <a:p>
            <a:pPr marL="342900">
              <a:lnSpc>
                <a:spcPct val="100000"/>
              </a:lnSpc>
              <a:buClr>
                <a:schemeClr val="bg1"/>
              </a:buClr>
              <a:buFontTx/>
              <a:buChar char="-"/>
            </a:pPr>
            <a:endParaRPr lang="de-DE" sz="2400" dirty="0">
              <a:solidFill>
                <a:schemeClr val="bg1"/>
              </a:solidFill>
              <a:latin typeface="Roboto Light"/>
              <a:ea typeface="Roboto Light"/>
              <a:cs typeface="Roboto Light"/>
              <a:sym typeface="Roboto Light"/>
            </a:endParaRPr>
          </a:p>
          <a:p>
            <a:pPr marL="0" indent="0">
              <a:lnSpc>
                <a:spcPct val="100000"/>
              </a:lnSpc>
              <a:buClr>
                <a:schemeClr val="bg1"/>
              </a:buClr>
              <a:buNone/>
            </a:pPr>
            <a:r>
              <a:rPr lang="de-DE" sz="2400" dirty="0">
                <a:solidFill>
                  <a:schemeClr val="bg1"/>
                </a:solidFill>
                <a:latin typeface="Roboto Light"/>
                <a:ea typeface="Roboto Light"/>
                <a:cs typeface="Roboto Light"/>
                <a:sym typeface="Roboto Light"/>
              </a:rPr>
              <a:t>Schaut rein und klickt euch durch die Möglichkeiten in eurer Rubrik </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Sind sie für eure Jugendlichen geeignet/ ansprechend? </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Sind alle wichtigen Infos enthalten?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Entsprechen  sie euren Qualitätskriterien für Auslandmöglichkeiten?</a:t>
            </a:r>
          </a:p>
          <a:p>
            <a:pPr marL="342900">
              <a:lnSpc>
                <a:spcPct val="100000"/>
              </a:lnSpc>
              <a:buClr>
                <a:schemeClr val="bg1"/>
              </a:buClr>
              <a:buFontTx/>
              <a:buChar char="-"/>
            </a:pPr>
            <a:r>
              <a:rPr lang="de-DE" sz="2400" dirty="0">
                <a:solidFill>
                  <a:schemeClr val="bg1"/>
                </a:solidFill>
                <a:latin typeface="Roboto Light"/>
                <a:ea typeface="Roboto Light"/>
                <a:cs typeface="Roboto Light"/>
                <a:sym typeface="Roboto Light"/>
              </a:rPr>
              <a:t>Möchtet ihr in der Zukunft mehr damit arbeiten?</a:t>
            </a:r>
          </a:p>
          <a:p>
            <a:pPr marL="342900">
              <a:lnSpc>
                <a:spcPct val="100000"/>
              </a:lnSpc>
              <a:buClr>
                <a:schemeClr val="bg1"/>
              </a:buClr>
              <a:buFontTx/>
              <a:buChar char="-"/>
            </a:pPr>
            <a:endParaRPr lang="de-DE" sz="2400" dirty="0">
              <a:solidFill>
                <a:schemeClr val="bg1"/>
              </a:solidFill>
              <a:latin typeface="Roboto Light"/>
              <a:ea typeface="Roboto Light"/>
              <a:cs typeface="Roboto Light"/>
              <a:sym typeface="Roboto Light"/>
            </a:endParaRPr>
          </a:p>
          <a:p>
            <a:pPr marL="0" indent="0">
              <a:lnSpc>
                <a:spcPct val="100000"/>
              </a:lnSpc>
              <a:buClr>
                <a:schemeClr val="bg1"/>
              </a:buClr>
              <a:buNone/>
            </a:pPr>
            <a:endParaRPr lang="de-DE" sz="2400" dirty="0">
              <a:solidFill>
                <a:schemeClr val="bg1"/>
              </a:solidFill>
              <a:latin typeface="Roboto Light"/>
              <a:ea typeface="Roboto Light"/>
              <a:cs typeface="Roboto Light"/>
              <a:sym typeface="Roboto Light"/>
            </a:endParaRPr>
          </a:p>
          <a:p>
            <a:pPr marL="0" indent="0">
              <a:lnSpc>
                <a:spcPct val="100000"/>
              </a:lnSpc>
              <a:buClr>
                <a:srgbClr val="160C56"/>
              </a:buClr>
              <a:buNone/>
            </a:pPr>
            <a:endParaRPr lang="de-DE" sz="2400" dirty="0">
              <a:solidFill>
                <a:schemeClr val="bg1"/>
              </a:solidFill>
              <a:latin typeface="Roboto Light"/>
              <a:ea typeface="Roboto Light"/>
              <a:cs typeface="Roboto Light"/>
              <a:sym typeface="Roboto Light"/>
            </a:endParaRPr>
          </a:p>
          <a:p>
            <a:pPr marL="0" indent="0">
              <a:lnSpc>
                <a:spcPct val="100000"/>
              </a:lnSpc>
              <a:buClr>
                <a:srgbClr val="160C56"/>
              </a:buClr>
              <a:buNone/>
            </a:pPr>
            <a:endParaRPr lang="de-DE" sz="24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1842273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EURODESK-Intranet</a:t>
            </a:r>
            <a:endParaRPr sz="1000" b="1" dirty="0">
              <a:solidFill>
                <a:srgbClr val="445CD2"/>
              </a:solidFill>
              <a:latin typeface="Roboto"/>
              <a:ea typeface="Roboto"/>
              <a:cs typeface="Roboto"/>
              <a:sym typeface="Roboto"/>
            </a:endParaRPr>
          </a:p>
        </p:txBody>
      </p:sp>
      <p:sp>
        <p:nvSpPr>
          <p:cNvPr id="104" name="Google Shape;104;p18"/>
          <p:cNvSpPr txBox="1">
            <a:spLocks noGrp="1"/>
          </p:cNvSpPr>
          <p:nvPr>
            <p:ph type="title"/>
          </p:nvPr>
        </p:nvSpPr>
        <p:spPr>
          <a:xfrm>
            <a:off x="696225" y="390157"/>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3600" b="1" dirty="0">
                <a:solidFill>
                  <a:srgbClr val="445CD2"/>
                </a:solidFill>
                <a:highlight>
                  <a:srgbClr val="F9C208"/>
                </a:highlight>
                <a:latin typeface="Oswald"/>
                <a:ea typeface="Oswald"/>
                <a:cs typeface="Oswald"/>
                <a:sym typeface="Oswald"/>
              </a:rPr>
              <a:t>EURODESK INTRANET</a:t>
            </a:r>
            <a:endParaRPr sz="3600" b="1" dirty="0">
              <a:solidFill>
                <a:srgbClr val="445CD2"/>
              </a:solidFill>
              <a:highlight>
                <a:srgbClr val="F9C208"/>
              </a:highlight>
              <a:latin typeface="Oswald"/>
              <a:ea typeface="Oswald"/>
              <a:cs typeface="Oswald"/>
              <a:sym typeface="Oswald"/>
            </a:endParaRPr>
          </a:p>
        </p:txBody>
      </p:sp>
      <p:sp>
        <p:nvSpPr>
          <p:cNvPr id="8" name="Google Shape;95;p17">
            <a:extLst>
              <a:ext uri="{FF2B5EF4-FFF2-40B4-BE49-F238E27FC236}">
                <a16:creationId xmlns:a16="http://schemas.microsoft.com/office/drawing/2014/main" id="{AD0F4407-2EC1-487A-8014-38694EB081CE}"/>
              </a:ext>
            </a:extLst>
          </p:cNvPr>
          <p:cNvSpPr txBox="1">
            <a:spLocks/>
          </p:cNvSpPr>
          <p:nvPr/>
        </p:nvSpPr>
        <p:spPr>
          <a:xfrm rot="724627">
            <a:off x="6143445" y="583194"/>
            <a:ext cx="4055423" cy="620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endParaRPr lang="en-GB" b="1" dirty="0">
              <a:solidFill>
                <a:srgbClr val="445CD2"/>
              </a:solidFill>
              <a:highlight>
                <a:srgbClr val="F9C208"/>
              </a:highlight>
              <a:latin typeface="Oswald"/>
              <a:ea typeface="Oswald"/>
              <a:cs typeface="Oswald"/>
              <a:sym typeface="Oswald"/>
            </a:endParaRPr>
          </a:p>
        </p:txBody>
      </p:sp>
      <p:pic>
        <p:nvPicPr>
          <p:cNvPr id="5" name="Grafik 4">
            <a:extLst>
              <a:ext uri="{FF2B5EF4-FFF2-40B4-BE49-F238E27FC236}">
                <a16:creationId xmlns:a16="http://schemas.microsoft.com/office/drawing/2014/main" id="{DB206B95-0690-4D41-AD1D-BB812538FDFD}"/>
              </a:ext>
            </a:extLst>
          </p:cNvPr>
          <p:cNvPicPr>
            <a:picLocks noChangeAspect="1"/>
          </p:cNvPicPr>
          <p:nvPr/>
        </p:nvPicPr>
        <p:blipFill>
          <a:blip r:embed="rId3"/>
          <a:stretch>
            <a:fillRect/>
          </a:stretch>
        </p:blipFill>
        <p:spPr>
          <a:xfrm>
            <a:off x="5545874" y="1597877"/>
            <a:ext cx="3294372" cy="3294372"/>
          </a:xfrm>
          <a:prstGeom prst="rect">
            <a:avLst/>
          </a:prstGeom>
        </p:spPr>
      </p:pic>
      <p:pic>
        <p:nvPicPr>
          <p:cNvPr id="10" name="Grafik 9">
            <a:extLst>
              <a:ext uri="{FF2B5EF4-FFF2-40B4-BE49-F238E27FC236}">
                <a16:creationId xmlns:a16="http://schemas.microsoft.com/office/drawing/2014/main" id="{BC442B4B-097C-430F-AD8B-48B28C15296B}"/>
              </a:ext>
            </a:extLst>
          </p:cNvPr>
          <p:cNvPicPr>
            <a:picLocks noChangeAspect="1"/>
          </p:cNvPicPr>
          <p:nvPr/>
        </p:nvPicPr>
        <p:blipFill>
          <a:blip r:embed="rId4"/>
          <a:stretch>
            <a:fillRect/>
          </a:stretch>
        </p:blipFill>
        <p:spPr>
          <a:xfrm>
            <a:off x="3993995" y="3073322"/>
            <a:ext cx="2286000" cy="2000250"/>
          </a:xfrm>
          <a:prstGeom prst="rect">
            <a:avLst/>
          </a:prstGeom>
        </p:spPr>
      </p:pic>
      <p:pic>
        <p:nvPicPr>
          <p:cNvPr id="12" name="Grafik 11">
            <a:extLst>
              <a:ext uri="{FF2B5EF4-FFF2-40B4-BE49-F238E27FC236}">
                <a16:creationId xmlns:a16="http://schemas.microsoft.com/office/drawing/2014/main" id="{DCAF1BDE-9B26-4A9E-A95A-0D4BF4929C3C}"/>
              </a:ext>
            </a:extLst>
          </p:cNvPr>
          <p:cNvPicPr>
            <a:picLocks noChangeAspect="1"/>
          </p:cNvPicPr>
          <p:nvPr/>
        </p:nvPicPr>
        <p:blipFill rotWithShape="1">
          <a:blip r:embed="rId5"/>
          <a:srcRect l="19191" t="11860" r="23311"/>
          <a:stretch/>
        </p:blipFill>
        <p:spPr>
          <a:xfrm>
            <a:off x="4008864" y="1090850"/>
            <a:ext cx="1995850" cy="1933871"/>
          </a:xfrm>
          <a:prstGeom prst="rect">
            <a:avLst/>
          </a:prstGeom>
        </p:spPr>
      </p:pic>
      <p:pic>
        <p:nvPicPr>
          <p:cNvPr id="14" name="Grafik 13">
            <a:extLst>
              <a:ext uri="{FF2B5EF4-FFF2-40B4-BE49-F238E27FC236}">
                <a16:creationId xmlns:a16="http://schemas.microsoft.com/office/drawing/2014/main" id="{2768F321-3616-4E8B-9BCB-7B853B046662}"/>
              </a:ext>
            </a:extLst>
          </p:cNvPr>
          <p:cNvPicPr>
            <a:picLocks noChangeAspect="1"/>
          </p:cNvPicPr>
          <p:nvPr/>
        </p:nvPicPr>
        <p:blipFill>
          <a:blip r:embed="rId6"/>
          <a:stretch>
            <a:fillRect/>
          </a:stretch>
        </p:blipFill>
        <p:spPr>
          <a:xfrm>
            <a:off x="6995636" y="89873"/>
            <a:ext cx="1689300" cy="1720015"/>
          </a:xfrm>
          <a:prstGeom prst="rect">
            <a:avLst/>
          </a:prstGeom>
        </p:spPr>
      </p:pic>
      <p:pic>
        <p:nvPicPr>
          <p:cNvPr id="16" name="Grafik 15">
            <a:extLst>
              <a:ext uri="{FF2B5EF4-FFF2-40B4-BE49-F238E27FC236}">
                <a16:creationId xmlns:a16="http://schemas.microsoft.com/office/drawing/2014/main" id="{B1C50A19-97A7-49E5-8D6E-E28F06E953FA}"/>
              </a:ext>
            </a:extLst>
          </p:cNvPr>
          <p:cNvPicPr>
            <a:picLocks noChangeAspect="1"/>
          </p:cNvPicPr>
          <p:nvPr/>
        </p:nvPicPr>
        <p:blipFill>
          <a:blip r:embed="rId7"/>
          <a:stretch>
            <a:fillRect/>
          </a:stretch>
        </p:blipFill>
        <p:spPr>
          <a:xfrm>
            <a:off x="752096" y="2569477"/>
            <a:ext cx="3395713" cy="1907258"/>
          </a:xfrm>
          <a:prstGeom prst="rect">
            <a:avLst/>
          </a:prstGeom>
        </p:spPr>
      </p:pic>
      <p:sp>
        <p:nvSpPr>
          <p:cNvPr id="20" name="Google Shape;105;p18">
            <a:extLst>
              <a:ext uri="{FF2B5EF4-FFF2-40B4-BE49-F238E27FC236}">
                <a16:creationId xmlns:a16="http://schemas.microsoft.com/office/drawing/2014/main" id="{9E1380C1-30B6-45EB-A841-675A8407098B}"/>
              </a:ext>
            </a:extLst>
          </p:cNvPr>
          <p:cNvSpPr txBox="1">
            <a:spLocks/>
          </p:cNvSpPr>
          <p:nvPr/>
        </p:nvSpPr>
        <p:spPr>
          <a:xfrm>
            <a:off x="696225" y="1335863"/>
            <a:ext cx="3470969" cy="200025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de-DE" dirty="0">
                <a:solidFill>
                  <a:srgbClr val="160C56"/>
                </a:solidFill>
              </a:rPr>
              <a:t>Es ist voll cool versprochen!</a:t>
            </a:r>
          </a:p>
          <a:p>
            <a:pPr marL="0" indent="0">
              <a:buFont typeface="Arial"/>
              <a:buNone/>
            </a:pPr>
            <a:r>
              <a:rPr lang="de-DE" dirty="0">
                <a:solidFill>
                  <a:srgbClr val="160C56"/>
                </a:solidFill>
              </a:rPr>
              <a:t>Leider benutzt es niemand…</a:t>
            </a:r>
            <a:endParaRPr lang="de-DE" dirty="0">
              <a:solidFill>
                <a:srgbClr val="445CD2"/>
              </a:solidFill>
            </a:endParaRPr>
          </a:p>
          <a:p>
            <a:pPr marL="0" indent="0">
              <a:buFont typeface="Arial"/>
              <a:buNone/>
            </a:pPr>
            <a:endParaRPr lang="de-AT" dirty="0">
              <a:solidFill>
                <a:schemeClr val="bg1"/>
              </a:solidFill>
            </a:endParaRPr>
          </a:p>
          <a:p>
            <a:pPr marL="0" indent="0">
              <a:buFont typeface="Arial"/>
              <a:buNone/>
            </a:pPr>
            <a:endParaRPr lang="de-AT" dirty="0">
              <a:solidFill>
                <a:schemeClr val="bg1"/>
              </a:solidFill>
            </a:endParaRPr>
          </a:p>
          <a:p>
            <a:pPr marL="0" indent="0">
              <a:lnSpc>
                <a:spcPct val="100000"/>
              </a:lnSpc>
              <a:buClr>
                <a:srgbClr val="160C56"/>
              </a:buClr>
              <a:buFont typeface="Arial"/>
              <a:buNone/>
            </a:pPr>
            <a:endParaRPr lang="de-DE" dirty="0">
              <a:solidFill>
                <a:srgbClr val="0C004B"/>
              </a:solidFill>
              <a:latin typeface="Roboto Light"/>
              <a:ea typeface="Roboto Light"/>
              <a:cs typeface="Roboto Light"/>
              <a:sym typeface="Roboto Light"/>
            </a:endParaRPr>
          </a:p>
        </p:txBody>
      </p:sp>
    </p:spTree>
    <p:extLst>
      <p:ext uri="{BB962C8B-B14F-4D97-AF65-F5344CB8AC3E}">
        <p14:creationId xmlns:p14="http://schemas.microsoft.com/office/powerpoint/2010/main" val="161655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7" name="Grafik 6">
            <a:extLst>
              <a:ext uri="{FF2B5EF4-FFF2-40B4-BE49-F238E27FC236}">
                <a16:creationId xmlns:a16="http://schemas.microsoft.com/office/drawing/2014/main" id="{4128B68C-7BD4-48EB-AB40-08A068B5B025}"/>
              </a:ext>
            </a:extLst>
          </p:cNvPr>
          <p:cNvPicPr>
            <a:picLocks noChangeAspect="1"/>
          </p:cNvPicPr>
          <p:nvPr/>
        </p:nvPicPr>
        <p:blipFill rotWithShape="1">
          <a:blip r:embed="rId3"/>
          <a:srcRect l="23678" r="24014"/>
          <a:stretch/>
        </p:blipFill>
        <p:spPr>
          <a:xfrm rot="643485">
            <a:off x="6807694" y="165730"/>
            <a:ext cx="1621761" cy="1627721"/>
          </a:xfrm>
          <a:prstGeom prst="rect">
            <a:avLst/>
          </a:prstGeom>
        </p:spPr>
      </p:pic>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nSpc>
                <a:spcPct val="90000"/>
              </a:lnSpc>
              <a:buNone/>
            </a:pPr>
            <a:r>
              <a:rPr lang="en-GB" sz="1000" b="1" dirty="0">
                <a:solidFill>
                  <a:srgbClr val="445CD2"/>
                </a:solidFill>
                <a:latin typeface="Roboto"/>
                <a:ea typeface="Roboto"/>
                <a:cs typeface="Roboto"/>
                <a:sym typeface="Roboto"/>
              </a:rPr>
              <a:t>EURODESK-Intranet</a:t>
            </a:r>
          </a:p>
        </p:txBody>
      </p:sp>
      <p:sp>
        <p:nvSpPr>
          <p:cNvPr id="104" name="Google Shape;104;p18"/>
          <p:cNvSpPr txBox="1">
            <a:spLocks noGrp="1"/>
          </p:cNvSpPr>
          <p:nvPr>
            <p:ph type="title"/>
          </p:nvPr>
        </p:nvSpPr>
        <p:spPr>
          <a:xfrm>
            <a:off x="696225" y="390157"/>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3600" b="1" dirty="0">
                <a:solidFill>
                  <a:srgbClr val="445CD2"/>
                </a:solidFill>
                <a:highlight>
                  <a:srgbClr val="F9C208"/>
                </a:highlight>
                <a:latin typeface="Oswald"/>
                <a:ea typeface="Oswald"/>
                <a:cs typeface="Oswald"/>
                <a:sym typeface="Oswald"/>
              </a:rPr>
              <a:t>EURODESK INTRANET</a:t>
            </a:r>
            <a:endParaRPr sz="3600" b="1" dirty="0">
              <a:solidFill>
                <a:srgbClr val="445CD2"/>
              </a:solidFill>
              <a:highlight>
                <a:srgbClr val="F9C208"/>
              </a:highlight>
              <a:latin typeface="Oswald"/>
              <a:ea typeface="Oswald"/>
              <a:cs typeface="Oswald"/>
              <a:sym typeface="Oswald"/>
            </a:endParaRPr>
          </a:p>
        </p:txBody>
      </p:sp>
      <p:sp>
        <p:nvSpPr>
          <p:cNvPr id="105" name="Google Shape;105;p18"/>
          <p:cNvSpPr txBox="1">
            <a:spLocks noGrp="1"/>
          </p:cNvSpPr>
          <p:nvPr>
            <p:ph type="body" idx="1"/>
          </p:nvPr>
        </p:nvSpPr>
        <p:spPr>
          <a:xfrm>
            <a:off x="696225" y="1335863"/>
            <a:ext cx="4753954" cy="3417480"/>
          </a:xfrm>
          <a:prstGeom prst="rect">
            <a:avLst/>
          </a:prstGeom>
        </p:spPr>
        <p:txBody>
          <a:bodyPr spcFirstLastPara="1" wrap="square" lIns="91425" tIns="91425" rIns="91425" bIns="91425" anchor="t" anchorCtr="0">
            <a:normAutofit fontScale="70000" lnSpcReduction="20000"/>
          </a:bodyPr>
          <a:lstStyle/>
          <a:p>
            <a:pPr marL="0" indent="0">
              <a:buNone/>
            </a:pPr>
            <a:r>
              <a:rPr lang="de-AT" sz="2000" dirty="0">
                <a:solidFill>
                  <a:srgbClr val="160C56"/>
                </a:solidFill>
              </a:rPr>
              <a:t>Google Suite</a:t>
            </a:r>
          </a:p>
          <a:p>
            <a:pPr>
              <a:buClr>
                <a:srgbClr val="160C56"/>
              </a:buClr>
            </a:pPr>
            <a:r>
              <a:rPr lang="de-AT" sz="2000" dirty="0">
                <a:solidFill>
                  <a:srgbClr val="160C56"/>
                </a:solidFill>
              </a:rPr>
              <a:t>Austausch mit anderen Multis</a:t>
            </a:r>
          </a:p>
          <a:p>
            <a:pPr>
              <a:buClr>
                <a:srgbClr val="160C56"/>
              </a:buClr>
            </a:pPr>
            <a:r>
              <a:rPr lang="de-AT" sz="2000" dirty="0">
                <a:solidFill>
                  <a:srgbClr val="160C56"/>
                </a:solidFill>
              </a:rPr>
              <a:t>Super Ressourcen</a:t>
            </a:r>
          </a:p>
          <a:p>
            <a:pPr>
              <a:buClr>
                <a:srgbClr val="160C56"/>
              </a:buClr>
            </a:pPr>
            <a:r>
              <a:rPr lang="de-AT" sz="2000" dirty="0">
                <a:solidFill>
                  <a:srgbClr val="160C56"/>
                </a:solidFill>
              </a:rPr>
              <a:t>Gratis Google Anwendungen</a:t>
            </a:r>
          </a:p>
          <a:p>
            <a:pPr>
              <a:buClr>
                <a:srgbClr val="160C56"/>
              </a:buClr>
            </a:pPr>
            <a:r>
              <a:rPr lang="de-AT" sz="2000" dirty="0">
                <a:solidFill>
                  <a:srgbClr val="160C56"/>
                </a:solidFill>
              </a:rPr>
              <a:t>Last-Minute-Markt</a:t>
            </a:r>
          </a:p>
          <a:p>
            <a:pPr>
              <a:buClr>
                <a:srgbClr val="160C56"/>
              </a:buClr>
            </a:pPr>
            <a:r>
              <a:rPr lang="de-DE" sz="2000" dirty="0">
                <a:solidFill>
                  <a:srgbClr val="160C56"/>
                </a:solidFill>
              </a:rPr>
              <a:t>P</a:t>
            </a:r>
            <a:r>
              <a:rPr lang="de-AT" sz="2000" dirty="0" err="1">
                <a:solidFill>
                  <a:srgbClr val="160C56"/>
                </a:solidFill>
              </a:rPr>
              <a:t>artner</a:t>
            </a:r>
            <a:r>
              <a:rPr lang="de-AT" sz="2000" dirty="0">
                <a:solidFill>
                  <a:srgbClr val="160C56"/>
                </a:solidFill>
              </a:rPr>
              <a:t>-Suche</a:t>
            </a:r>
          </a:p>
          <a:p>
            <a:pPr>
              <a:buClr>
                <a:srgbClr val="160C56"/>
              </a:buClr>
            </a:pPr>
            <a:r>
              <a:rPr lang="de-AT" sz="2000" dirty="0">
                <a:solidFill>
                  <a:srgbClr val="160C56"/>
                </a:solidFill>
              </a:rPr>
              <a:t>Webinare</a:t>
            </a:r>
          </a:p>
          <a:p>
            <a:pPr marL="0" indent="0">
              <a:buNone/>
            </a:pPr>
            <a:endParaRPr lang="de-DE" sz="2000" dirty="0">
              <a:solidFill>
                <a:srgbClr val="160C56"/>
              </a:solidFill>
            </a:endParaRPr>
          </a:p>
          <a:p>
            <a:pPr marL="0" indent="0">
              <a:buNone/>
            </a:pPr>
            <a:r>
              <a:rPr lang="de-DE" sz="2000" dirty="0">
                <a:solidFill>
                  <a:srgbClr val="160C56"/>
                </a:solidFill>
              </a:rPr>
              <a:t>Login mit eurem Gmail Account</a:t>
            </a:r>
          </a:p>
          <a:p>
            <a:pPr marL="0" indent="0">
              <a:buNone/>
            </a:pPr>
            <a:r>
              <a:rPr lang="de-DE" sz="2000" dirty="0" err="1">
                <a:solidFill>
                  <a:srgbClr val="160C56"/>
                </a:solidFill>
              </a:rPr>
              <a:t>zB</a:t>
            </a:r>
            <a:r>
              <a:rPr lang="de-DE" sz="2000" dirty="0">
                <a:solidFill>
                  <a:srgbClr val="160C56"/>
                </a:solidFill>
              </a:rPr>
              <a:t> </a:t>
            </a:r>
            <a:r>
              <a:rPr lang="de-DE" sz="2000" dirty="0">
                <a:solidFill>
                  <a:srgbClr val="445CD2"/>
                </a:solidFill>
                <a:hlinkClick r:id="rId4">
                  <a:extLst>
                    <a:ext uri="{A12FA001-AC4F-418D-AE19-62706E023703}">
                      <ahyp:hlinkClr xmlns:ahyp="http://schemas.microsoft.com/office/drawing/2018/hyperlinkcolor" val="tx"/>
                    </a:ext>
                  </a:extLst>
                </a:hlinkClick>
              </a:rPr>
              <a:t>wienxtra@eurodesk.eu</a:t>
            </a:r>
            <a:endParaRPr lang="de-DE" sz="2000" dirty="0">
              <a:solidFill>
                <a:srgbClr val="445CD2"/>
              </a:solidFill>
            </a:endParaRPr>
          </a:p>
          <a:p>
            <a:pPr marL="0" indent="0">
              <a:buNone/>
            </a:pPr>
            <a:r>
              <a:rPr lang="de-DE" sz="2000" dirty="0">
                <a:solidFill>
                  <a:srgbClr val="445CD2"/>
                </a:solidFill>
              </a:rPr>
              <a:t>Achtung: 2-F-Authentification </a:t>
            </a:r>
          </a:p>
          <a:p>
            <a:pPr marL="342900">
              <a:buFontTx/>
              <a:buChar char="-"/>
            </a:pPr>
            <a:r>
              <a:rPr lang="de-DE" sz="2000" dirty="0">
                <a:solidFill>
                  <a:srgbClr val="445CD2"/>
                </a:solidFill>
              </a:rPr>
              <a:t>Weitere bzw. personalisierte Accounts können jederzeit hinzugefügt werden </a:t>
            </a:r>
          </a:p>
          <a:p>
            <a:pPr marL="0" indent="0">
              <a:buNone/>
            </a:pPr>
            <a:r>
              <a:rPr lang="de-DE" sz="2000" dirty="0">
                <a:solidFill>
                  <a:srgbClr val="FF0000"/>
                </a:solidFill>
              </a:rPr>
              <a:t>1-1 oder Team Schulungen jederzeit möglich </a:t>
            </a:r>
            <a:r>
              <a:rPr lang="de-DE" sz="2000" dirty="0">
                <a:solidFill>
                  <a:srgbClr val="FF0000"/>
                </a:solidFill>
                <a:sym typeface="Wingdings" panose="05000000000000000000" pitchFamily="2" charset="2"/>
              </a:rPr>
              <a:t></a:t>
            </a:r>
            <a:endParaRPr lang="de-DE" sz="2000" dirty="0">
              <a:solidFill>
                <a:srgbClr val="FF0000"/>
              </a:solidFill>
            </a:endParaRPr>
          </a:p>
          <a:p>
            <a:pPr marL="0" indent="0">
              <a:buNone/>
            </a:pPr>
            <a:endParaRPr lang="de-AT" sz="2000" dirty="0">
              <a:solidFill>
                <a:schemeClr val="bg1"/>
              </a:solidFill>
            </a:endParaRPr>
          </a:p>
          <a:p>
            <a:pPr marL="0" indent="0">
              <a:buNone/>
            </a:pPr>
            <a:endParaRPr lang="de-AT" sz="2000" dirty="0">
              <a:solidFill>
                <a:schemeClr val="bg1"/>
              </a:solidFill>
            </a:endParaRPr>
          </a:p>
          <a:p>
            <a:pPr marL="0" indent="0">
              <a:lnSpc>
                <a:spcPct val="100000"/>
              </a:lnSpc>
              <a:buClr>
                <a:srgbClr val="160C56"/>
              </a:buClr>
              <a:buNone/>
            </a:pPr>
            <a:endParaRPr lang="de-DE" sz="2200" dirty="0">
              <a:solidFill>
                <a:srgbClr val="0C004B"/>
              </a:solidFill>
              <a:latin typeface="Roboto Light"/>
              <a:ea typeface="Roboto Light"/>
              <a:cs typeface="Roboto Light"/>
              <a:sym typeface="Roboto Light"/>
            </a:endParaRPr>
          </a:p>
        </p:txBody>
      </p:sp>
      <p:pic>
        <p:nvPicPr>
          <p:cNvPr id="6" name="Grafik 5">
            <a:extLst>
              <a:ext uri="{FF2B5EF4-FFF2-40B4-BE49-F238E27FC236}">
                <a16:creationId xmlns:a16="http://schemas.microsoft.com/office/drawing/2014/main" id="{8B64AC1E-7FA8-472B-A25B-7485D98DDD78}"/>
              </a:ext>
            </a:extLst>
          </p:cNvPr>
          <p:cNvPicPr>
            <a:picLocks noChangeAspect="1"/>
          </p:cNvPicPr>
          <p:nvPr/>
        </p:nvPicPr>
        <p:blipFill rotWithShape="1">
          <a:blip r:embed="rId5">
            <a:extLst>
              <a:ext uri="{28A0092B-C50C-407E-A947-70E740481C1C}">
                <a14:useLocalDpi xmlns:a14="http://schemas.microsoft.com/office/drawing/2010/main" val="0"/>
              </a:ext>
            </a:extLst>
          </a:blip>
          <a:srcRect t="64810" b="6999"/>
          <a:stretch/>
        </p:blipFill>
        <p:spPr>
          <a:xfrm>
            <a:off x="4651512" y="1845656"/>
            <a:ext cx="4238897" cy="1089329"/>
          </a:xfrm>
          <a:prstGeom prst="rect">
            <a:avLst/>
          </a:prstGeom>
        </p:spPr>
      </p:pic>
      <p:sp>
        <p:nvSpPr>
          <p:cNvPr id="8" name="Google Shape;95;p17">
            <a:extLst>
              <a:ext uri="{FF2B5EF4-FFF2-40B4-BE49-F238E27FC236}">
                <a16:creationId xmlns:a16="http://schemas.microsoft.com/office/drawing/2014/main" id="{AD0F4407-2EC1-487A-8014-38694EB081CE}"/>
              </a:ext>
            </a:extLst>
          </p:cNvPr>
          <p:cNvSpPr txBox="1">
            <a:spLocks/>
          </p:cNvSpPr>
          <p:nvPr/>
        </p:nvSpPr>
        <p:spPr>
          <a:xfrm rot="724627">
            <a:off x="6143445" y="583194"/>
            <a:ext cx="4055423" cy="620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endParaRPr lang="en-GB" b="1" dirty="0">
              <a:solidFill>
                <a:srgbClr val="445CD2"/>
              </a:solidFill>
              <a:highlight>
                <a:srgbClr val="F9C208"/>
              </a:highlight>
              <a:latin typeface="Oswald"/>
              <a:ea typeface="Oswald"/>
              <a:cs typeface="Oswald"/>
              <a:sym typeface="Oswald"/>
            </a:endParaRPr>
          </a:p>
        </p:txBody>
      </p:sp>
    </p:spTree>
    <p:extLst>
      <p:ext uri="{BB962C8B-B14F-4D97-AF65-F5344CB8AC3E}">
        <p14:creationId xmlns:p14="http://schemas.microsoft.com/office/powerpoint/2010/main" val="3799486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indent="0">
              <a:lnSpc>
                <a:spcPct val="90000"/>
              </a:lnSpc>
              <a:buNone/>
            </a:pPr>
            <a:r>
              <a:rPr lang="en-GB" sz="1000" b="1" dirty="0">
                <a:solidFill>
                  <a:srgbClr val="445CD2"/>
                </a:solidFill>
                <a:latin typeface="Roboto"/>
                <a:ea typeface="Roboto"/>
                <a:cs typeface="Roboto"/>
                <a:sym typeface="Roboto"/>
              </a:rPr>
              <a:t>EURODESK-Intranet</a:t>
            </a:r>
          </a:p>
          <a:p>
            <a:pPr marL="0" lvl="0" indent="0" algn="l" rtl="0">
              <a:lnSpc>
                <a:spcPct val="90000"/>
              </a:lnSpc>
              <a:spcBef>
                <a:spcPts val="0"/>
              </a:spcBef>
              <a:spcAft>
                <a:spcPts val="0"/>
              </a:spcAft>
              <a:buNone/>
            </a:pPr>
            <a:endParaRPr sz="1000" b="1" dirty="0">
              <a:solidFill>
                <a:srgbClr val="445CD2"/>
              </a:solidFill>
              <a:latin typeface="Roboto"/>
              <a:ea typeface="Roboto"/>
              <a:cs typeface="Roboto"/>
              <a:sym typeface="Roboto"/>
            </a:endParaRPr>
          </a:p>
        </p:txBody>
      </p:sp>
      <p:sp>
        <p:nvSpPr>
          <p:cNvPr id="8" name="Google Shape;95;p17">
            <a:extLst>
              <a:ext uri="{FF2B5EF4-FFF2-40B4-BE49-F238E27FC236}">
                <a16:creationId xmlns:a16="http://schemas.microsoft.com/office/drawing/2014/main" id="{AD0F4407-2EC1-487A-8014-38694EB081CE}"/>
              </a:ext>
            </a:extLst>
          </p:cNvPr>
          <p:cNvSpPr txBox="1">
            <a:spLocks/>
          </p:cNvSpPr>
          <p:nvPr/>
        </p:nvSpPr>
        <p:spPr>
          <a:xfrm rot="724627">
            <a:off x="6143445" y="583194"/>
            <a:ext cx="4055423" cy="620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endParaRPr lang="en-GB" b="1" dirty="0">
              <a:solidFill>
                <a:srgbClr val="445CD2"/>
              </a:solidFill>
              <a:highlight>
                <a:srgbClr val="F9C208"/>
              </a:highlight>
              <a:latin typeface="Oswald"/>
              <a:ea typeface="Oswald"/>
              <a:cs typeface="Oswald"/>
              <a:sym typeface="Oswald"/>
            </a:endParaRPr>
          </a:p>
        </p:txBody>
      </p:sp>
      <p:pic>
        <p:nvPicPr>
          <p:cNvPr id="4" name="Grafik 3">
            <a:extLst>
              <a:ext uri="{FF2B5EF4-FFF2-40B4-BE49-F238E27FC236}">
                <a16:creationId xmlns:a16="http://schemas.microsoft.com/office/drawing/2014/main" id="{C322ADEC-9F13-4401-B2D0-2D839A67167C}"/>
              </a:ext>
            </a:extLst>
          </p:cNvPr>
          <p:cNvPicPr>
            <a:picLocks noChangeAspect="1"/>
          </p:cNvPicPr>
          <p:nvPr/>
        </p:nvPicPr>
        <p:blipFill>
          <a:blip r:embed="rId3"/>
          <a:stretch>
            <a:fillRect/>
          </a:stretch>
        </p:blipFill>
        <p:spPr>
          <a:xfrm>
            <a:off x="436758" y="572429"/>
            <a:ext cx="8707241" cy="4209807"/>
          </a:xfrm>
          <a:prstGeom prst="rect">
            <a:avLst/>
          </a:prstGeom>
        </p:spPr>
      </p:pic>
      <p:pic>
        <p:nvPicPr>
          <p:cNvPr id="7" name="Grafik 6">
            <a:extLst>
              <a:ext uri="{FF2B5EF4-FFF2-40B4-BE49-F238E27FC236}">
                <a16:creationId xmlns:a16="http://schemas.microsoft.com/office/drawing/2014/main" id="{4128B68C-7BD4-48EB-AB40-08A068B5B025}"/>
              </a:ext>
            </a:extLst>
          </p:cNvPr>
          <p:cNvPicPr>
            <a:picLocks noChangeAspect="1"/>
          </p:cNvPicPr>
          <p:nvPr/>
        </p:nvPicPr>
        <p:blipFill rotWithShape="1">
          <a:blip r:embed="rId4"/>
          <a:srcRect l="23678" r="24014"/>
          <a:stretch/>
        </p:blipFill>
        <p:spPr>
          <a:xfrm rot="643485">
            <a:off x="6807694" y="165730"/>
            <a:ext cx="1621761" cy="1627721"/>
          </a:xfrm>
          <a:prstGeom prst="rect">
            <a:avLst/>
          </a:prstGeom>
        </p:spPr>
      </p:pic>
      <p:sp>
        <p:nvSpPr>
          <p:cNvPr id="11" name="Google Shape;104;p18">
            <a:extLst>
              <a:ext uri="{FF2B5EF4-FFF2-40B4-BE49-F238E27FC236}">
                <a16:creationId xmlns:a16="http://schemas.microsoft.com/office/drawing/2014/main" id="{5B24C79E-23AB-4E9B-BD42-B5BB5E798420}"/>
              </a:ext>
            </a:extLst>
          </p:cNvPr>
          <p:cNvSpPr txBox="1">
            <a:spLocks noGrp="1"/>
          </p:cNvSpPr>
          <p:nvPr>
            <p:ph type="title"/>
          </p:nvPr>
        </p:nvSpPr>
        <p:spPr>
          <a:xfrm>
            <a:off x="436758" y="361264"/>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3600" b="1" dirty="0">
                <a:solidFill>
                  <a:srgbClr val="445CD2"/>
                </a:solidFill>
                <a:highlight>
                  <a:srgbClr val="F9C208"/>
                </a:highlight>
                <a:latin typeface="Oswald"/>
                <a:ea typeface="Oswald"/>
                <a:cs typeface="Oswald"/>
                <a:sym typeface="Oswald"/>
              </a:rPr>
              <a:t>FORUM: General</a:t>
            </a:r>
            <a:endParaRPr sz="3600" b="1" dirty="0">
              <a:solidFill>
                <a:srgbClr val="445CD2"/>
              </a:solidFill>
              <a:highlight>
                <a:srgbClr val="F9C208"/>
              </a:highlight>
              <a:latin typeface="Oswald"/>
              <a:ea typeface="Oswald"/>
              <a:cs typeface="Oswald"/>
              <a:sym typeface="Oswald"/>
            </a:endParaRPr>
          </a:p>
        </p:txBody>
      </p:sp>
    </p:spTree>
    <p:extLst>
      <p:ext uri="{BB962C8B-B14F-4D97-AF65-F5344CB8AC3E}">
        <p14:creationId xmlns:p14="http://schemas.microsoft.com/office/powerpoint/2010/main" val="249943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EURODESK 2024 </a:t>
            </a:r>
            <a:endParaRPr sz="1000" b="1" dirty="0">
              <a:solidFill>
                <a:srgbClr val="445CD2"/>
              </a:solidFill>
              <a:latin typeface="Roboto"/>
              <a:ea typeface="Roboto"/>
              <a:cs typeface="Roboto"/>
              <a:sym typeface="Roboto"/>
            </a:endParaRPr>
          </a:p>
        </p:txBody>
      </p:sp>
      <p:sp>
        <p:nvSpPr>
          <p:cNvPr id="104" name="Google Shape;104;p18"/>
          <p:cNvSpPr txBox="1">
            <a:spLocks noGrp="1"/>
          </p:cNvSpPr>
          <p:nvPr>
            <p:ph type="title"/>
          </p:nvPr>
        </p:nvSpPr>
        <p:spPr>
          <a:xfrm>
            <a:off x="696224" y="399955"/>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3600" b="1" dirty="0">
                <a:solidFill>
                  <a:srgbClr val="445CD2"/>
                </a:solidFill>
                <a:highlight>
                  <a:srgbClr val="F9C208"/>
                </a:highlight>
                <a:latin typeface="Oswald"/>
                <a:ea typeface="Oswald"/>
                <a:cs typeface="Oswald"/>
                <a:sym typeface="Oswald"/>
              </a:rPr>
              <a:t>WEBINARS</a:t>
            </a:r>
            <a:endParaRPr sz="3600" b="1" dirty="0">
              <a:solidFill>
                <a:srgbClr val="445CD2"/>
              </a:solidFill>
              <a:highlight>
                <a:srgbClr val="F9C208"/>
              </a:highlight>
              <a:latin typeface="Oswald"/>
              <a:ea typeface="Oswald"/>
              <a:cs typeface="Oswald"/>
              <a:sym typeface="Oswald"/>
            </a:endParaRPr>
          </a:p>
        </p:txBody>
      </p:sp>
      <p:sp>
        <p:nvSpPr>
          <p:cNvPr id="105" name="Google Shape;105;p18"/>
          <p:cNvSpPr txBox="1">
            <a:spLocks noGrp="1"/>
          </p:cNvSpPr>
          <p:nvPr>
            <p:ph type="body" idx="1"/>
          </p:nvPr>
        </p:nvSpPr>
        <p:spPr>
          <a:xfrm>
            <a:off x="696224" y="1163455"/>
            <a:ext cx="7488771" cy="2964408"/>
          </a:xfrm>
          <a:prstGeom prst="rect">
            <a:avLst/>
          </a:prstGeom>
        </p:spPr>
        <p:txBody>
          <a:bodyPr spcFirstLastPara="1" wrap="square" lIns="91425" tIns="91425" rIns="91425" bIns="91425" anchor="t" anchorCtr="0">
            <a:normAutofit/>
          </a:bodyPr>
          <a:lstStyle/>
          <a:p>
            <a:pPr marL="0" indent="0">
              <a:buNone/>
            </a:pPr>
            <a:r>
              <a:rPr lang="de-DE" sz="1400" dirty="0" err="1">
                <a:solidFill>
                  <a:srgbClr val="160C56"/>
                </a:solidFill>
              </a:rPr>
              <a:t>Eurodesk</a:t>
            </a:r>
            <a:r>
              <a:rPr lang="de-DE" sz="1400" dirty="0">
                <a:solidFill>
                  <a:srgbClr val="160C56"/>
                </a:solidFill>
              </a:rPr>
              <a:t> Webinare für Multiplikator*innen.</a:t>
            </a:r>
          </a:p>
          <a:p>
            <a:pPr marL="0" indent="0">
              <a:buNone/>
            </a:pPr>
            <a:endParaRPr lang="de-DE" sz="1400" dirty="0">
              <a:solidFill>
                <a:srgbClr val="160C56"/>
              </a:solidFill>
            </a:endParaRPr>
          </a:p>
          <a:p>
            <a:pPr marL="0" indent="0">
              <a:buNone/>
            </a:pPr>
            <a:r>
              <a:rPr lang="de-DE" sz="1400" dirty="0">
                <a:solidFill>
                  <a:srgbClr val="160C56"/>
                </a:solidFill>
              </a:rPr>
              <a:t>Präsentationen und teilweise Aufzeichnungen  von vergangenen Webinars sind im </a:t>
            </a:r>
          </a:p>
          <a:p>
            <a:pPr marL="0" indent="0">
              <a:buNone/>
            </a:pPr>
            <a:r>
              <a:rPr lang="de-DE" sz="1400" dirty="0" err="1">
                <a:solidFill>
                  <a:srgbClr val="160C56"/>
                </a:solidFill>
              </a:rPr>
              <a:t>Eurodesk</a:t>
            </a:r>
            <a:r>
              <a:rPr lang="de-DE" sz="1400" dirty="0">
                <a:solidFill>
                  <a:srgbClr val="160C56"/>
                </a:solidFill>
              </a:rPr>
              <a:t> Intranet in der Drive einsehbar.</a:t>
            </a:r>
          </a:p>
          <a:p>
            <a:pPr marL="0" indent="0">
              <a:buNone/>
            </a:pPr>
            <a:endParaRPr lang="de-AT" sz="2000" dirty="0">
              <a:solidFill>
                <a:schemeClr val="bg1"/>
              </a:solidFill>
            </a:endParaRPr>
          </a:p>
        </p:txBody>
      </p:sp>
      <p:pic>
        <p:nvPicPr>
          <p:cNvPr id="4" name="Grafik 3">
            <a:extLst>
              <a:ext uri="{FF2B5EF4-FFF2-40B4-BE49-F238E27FC236}">
                <a16:creationId xmlns:a16="http://schemas.microsoft.com/office/drawing/2014/main" id="{F9546660-4ED4-4A90-A3AD-4107D8E6ECAB}"/>
              </a:ext>
            </a:extLst>
          </p:cNvPr>
          <p:cNvPicPr>
            <a:picLocks noChangeAspect="1"/>
          </p:cNvPicPr>
          <p:nvPr/>
        </p:nvPicPr>
        <p:blipFill>
          <a:blip r:embed="rId3"/>
          <a:stretch>
            <a:fillRect/>
          </a:stretch>
        </p:blipFill>
        <p:spPr>
          <a:xfrm rot="776199">
            <a:off x="1087219" y="2910885"/>
            <a:ext cx="2597004" cy="2007378"/>
          </a:xfrm>
          <a:prstGeom prst="rect">
            <a:avLst/>
          </a:prstGeom>
        </p:spPr>
      </p:pic>
      <p:sp>
        <p:nvSpPr>
          <p:cNvPr id="7" name="Google Shape;93;p17">
            <a:extLst>
              <a:ext uri="{FF2B5EF4-FFF2-40B4-BE49-F238E27FC236}">
                <a16:creationId xmlns:a16="http://schemas.microsoft.com/office/drawing/2014/main" id="{7679FA1B-D8C7-4EC3-BCC0-024736D713D6}"/>
              </a:ext>
            </a:extLst>
          </p:cNvPr>
          <p:cNvSpPr txBox="1">
            <a:spLocks/>
          </p:cNvSpPr>
          <p:nvPr/>
        </p:nvSpPr>
        <p:spPr>
          <a:xfrm rot="-5400000">
            <a:off x="-2412763" y="2408400"/>
            <a:ext cx="5145300" cy="324900"/>
          </a:xfrm>
          <a:prstGeom prst="rect">
            <a:avLst/>
          </a:prstGeom>
          <a:solidFill>
            <a:srgbClr val="445CD2"/>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90000"/>
              </a:lnSpc>
              <a:buNone/>
            </a:pPr>
            <a:r>
              <a:rPr lang="en-GB" sz="1000" b="1" dirty="0">
                <a:solidFill>
                  <a:srgbClr val="F9C208"/>
                </a:solidFill>
                <a:latin typeface="Roboto"/>
                <a:ea typeface="Roboto"/>
                <a:cs typeface="Roboto"/>
                <a:sym typeface="Roboto"/>
              </a:rPr>
              <a:t>EURODESK-Intranet</a:t>
            </a:r>
          </a:p>
          <a:p>
            <a:pPr marL="0" indent="0">
              <a:lnSpc>
                <a:spcPct val="90000"/>
              </a:lnSpc>
              <a:buFont typeface="Arial"/>
              <a:buNone/>
            </a:pPr>
            <a:endParaRPr lang="en-GB" sz="1000" b="1" dirty="0">
              <a:solidFill>
                <a:srgbClr val="F9C208"/>
              </a:solidFill>
              <a:latin typeface="Roboto"/>
              <a:ea typeface="Roboto"/>
              <a:cs typeface="Roboto"/>
              <a:sym typeface="Roboto"/>
            </a:endParaRPr>
          </a:p>
        </p:txBody>
      </p:sp>
      <p:pic>
        <p:nvPicPr>
          <p:cNvPr id="3" name="Grafik 2">
            <a:extLst>
              <a:ext uri="{FF2B5EF4-FFF2-40B4-BE49-F238E27FC236}">
                <a16:creationId xmlns:a16="http://schemas.microsoft.com/office/drawing/2014/main" id="{61F018E2-05F5-41E3-A143-5FCEADC50690}"/>
              </a:ext>
            </a:extLst>
          </p:cNvPr>
          <p:cNvPicPr>
            <a:picLocks noChangeAspect="1"/>
          </p:cNvPicPr>
          <p:nvPr/>
        </p:nvPicPr>
        <p:blipFill rotWithShape="1">
          <a:blip r:embed="rId4"/>
          <a:srcRect r="8412"/>
          <a:stretch/>
        </p:blipFill>
        <p:spPr>
          <a:xfrm>
            <a:off x="4075218" y="2289718"/>
            <a:ext cx="4577673" cy="2469812"/>
          </a:xfrm>
          <a:prstGeom prst="rect">
            <a:avLst/>
          </a:prstGeom>
          <a:ln w="19050">
            <a:solidFill>
              <a:schemeClr val="accent1"/>
            </a:solidFill>
          </a:ln>
        </p:spPr>
      </p:pic>
    </p:spTree>
    <p:extLst>
      <p:ext uri="{BB962C8B-B14F-4D97-AF65-F5344CB8AC3E}">
        <p14:creationId xmlns:p14="http://schemas.microsoft.com/office/powerpoint/2010/main" val="3504381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8"/>
          <p:cNvSpPr txBox="1">
            <a:spLocks noGrp="1"/>
          </p:cNvSpPr>
          <p:nvPr>
            <p:ph type="title"/>
          </p:nvPr>
        </p:nvSpPr>
        <p:spPr>
          <a:xfrm>
            <a:off x="696225" y="190950"/>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3600" b="1" dirty="0">
                <a:solidFill>
                  <a:srgbClr val="445CD2"/>
                </a:solidFill>
                <a:highlight>
                  <a:srgbClr val="F9C208"/>
                </a:highlight>
                <a:latin typeface="Oswald"/>
                <a:ea typeface="Oswald"/>
                <a:cs typeface="Oswald"/>
                <a:sym typeface="Oswald"/>
                <a:hlinkClick r:id="rId3">
                  <a:extLst>
                    <a:ext uri="{A12FA001-AC4F-418D-AE19-62706E023703}">
                      <ahyp:hlinkClr xmlns:ahyp="http://schemas.microsoft.com/office/drawing/2018/hyperlinkcolor" val="tx"/>
                    </a:ext>
                  </a:extLst>
                </a:hlinkClick>
              </a:rPr>
              <a:t>EURODESK PUBLIKATIONEN</a:t>
            </a:r>
            <a:endParaRPr sz="3600" b="1" dirty="0">
              <a:solidFill>
                <a:srgbClr val="445CD2"/>
              </a:solidFill>
              <a:highlight>
                <a:srgbClr val="F9C208"/>
              </a:highlight>
              <a:latin typeface="Oswald"/>
              <a:ea typeface="Oswald"/>
              <a:cs typeface="Oswald"/>
              <a:sym typeface="Oswald"/>
            </a:endParaRPr>
          </a:p>
        </p:txBody>
      </p:sp>
      <p:sp>
        <p:nvSpPr>
          <p:cNvPr id="9" name="Google Shape;93;p17">
            <a:extLst>
              <a:ext uri="{FF2B5EF4-FFF2-40B4-BE49-F238E27FC236}">
                <a16:creationId xmlns:a16="http://schemas.microsoft.com/office/drawing/2014/main" id="{159FE06A-AC4D-4370-8862-E318CA925939}"/>
              </a:ext>
            </a:extLst>
          </p:cNvPr>
          <p:cNvSpPr txBox="1">
            <a:spLocks/>
          </p:cNvSpPr>
          <p:nvPr/>
        </p:nvSpPr>
        <p:spPr>
          <a:xfrm rot="-5400000">
            <a:off x="-2451357" y="2408400"/>
            <a:ext cx="5145300" cy="324900"/>
          </a:xfrm>
          <a:prstGeom prst="rect">
            <a:avLst/>
          </a:prstGeom>
          <a:solidFill>
            <a:srgbClr val="445CD2"/>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90000"/>
              </a:lnSpc>
              <a:buFont typeface="Arial"/>
              <a:buNone/>
            </a:pPr>
            <a:r>
              <a:rPr lang="en-GB" sz="1000" b="1" dirty="0">
                <a:solidFill>
                  <a:srgbClr val="F9C208"/>
                </a:solidFill>
                <a:latin typeface="Roboto"/>
                <a:ea typeface="Roboto"/>
                <a:cs typeface="Roboto"/>
                <a:sym typeface="Roboto"/>
              </a:rPr>
              <a:t>EURODESK</a:t>
            </a:r>
          </a:p>
        </p:txBody>
      </p:sp>
      <p:pic>
        <p:nvPicPr>
          <p:cNvPr id="3" name="Grafik 2">
            <a:extLst>
              <a:ext uri="{FF2B5EF4-FFF2-40B4-BE49-F238E27FC236}">
                <a16:creationId xmlns:a16="http://schemas.microsoft.com/office/drawing/2014/main" id="{406822DD-DF5F-4154-86F0-925B6D1CBDE8}"/>
              </a:ext>
            </a:extLst>
          </p:cNvPr>
          <p:cNvPicPr>
            <a:picLocks noChangeAspect="1"/>
          </p:cNvPicPr>
          <p:nvPr/>
        </p:nvPicPr>
        <p:blipFill rotWithShape="1">
          <a:blip r:embed="rId4"/>
          <a:srcRect b="15051"/>
          <a:stretch/>
        </p:blipFill>
        <p:spPr>
          <a:xfrm>
            <a:off x="572494" y="954450"/>
            <a:ext cx="6154310" cy="1993789"/>
          </a:xfrm>
          <a:prstGeom prst="rect">
            <a:avLst/>
          </a:prstGeom>
        </p:spPr>
      </p:pic>
      <p:pic>
        <p:nvPicPr>
          <p:cNvPr id="10" name="Grafik 9">
            <a:extLst>
              <a:ext uri="{FF2B5EF4-FFF2-40B4-BE49-F238E27FC236}">
                <a16:creationId xmlns:a16="http://schemas.microsoft.com/office/drawing/2014/main" id="{1BD84521-57A9-49F8-ACBE-1D411D0EA058}"/>
              </a:ext>
            </a:extLst>
          </p:cNvPr>
          <p:cNvPicPr>
            <a:picLocks noChangeAspect="1"/>
          </p:cNvPicPr>
          <p:nvPr/>
        </p:nvPicPr>
        <p:blipFill rotWithShape="1">
          <a:blip r:embed="rId5"/>
          <a:srcRect r="67079"/>
          <a:stretch/>
        </p:blipFill>
        <p:spPr>
          <a:xfrm>
            <a:off x="6726804" y="978303"/>
            <a:ext cx="1494845" cy="1993789"/>
          </a:xfrm>
          <a:prstGeom prst="rect">
            <a:avLst/>
          </a:prstGeom>
        </p:spPr>
      </p:pic>
      <p:pic>
        <p:nvPicPr>
          <p:cNvPr id="11" name="Grafik 10">
            <a:extLst>
              <a:ext uri="{FF2B5EF4-FFF2-40B4-BE49-F238E27FC236}">
                <a16:creationId xmlns:a16="http://schemas.microsoft.com/office/drawing/2014/main" id="{492C5DC8-3C52-42BF-A14F-486CD50F7B54}"/>
              </a:ext>
            </a:extLst>
          </p:cNvPr>
          <p:cNvPicPr>
            <a:picLocks noChangeAspect="1"/>
          </p:cNvPicPr>
          <p:nvPr/>
        </p:nvPicPr>
        <p:blipFill rotWithShape="1">
          <a:blip r:embed="rId5"/>
          <a:srcRect l="34174"/>
          <a:stretch/>
        </p:blipFill>
        <p:spPr>
          <a:xfrm>
            <a:off x="616718" y="2984806"/>
            <a:ext cx="2949934" cy="1967744"/>
          </a:xfrm>
          <a:prstGeom prst="rect">
            <a:avLst/>
          </a:prstGeom>
        </p:spPr>
      </p:pic>
      <p:pic>
        <p:nvPicPr>
          <p:cNvPr id="12" name="Grafik 11">
            <a:extLst>
              <a:ext uri="{FF2B5EF4-FFF2-40B4-BE49-F238E27FC236}">
                <a16:creationId xmlns:a16="http://schemas.microsoft.com/office/drawing/2014/main" id="{D09BE7AE-F99F-4A33-920C-14DC6D02F3CC}"/>
              </a:ext>
            </a:extLst>
          </p:cNvPr>
          <p:cNvPicPr>
            <a:picLocks noChangeAspect="1"/>
          </p:cNvPicPr>
          <p:nvPr/>
        </p:nvPicPr>
        <p:blipFill>
          <a:blip r:embed="rId6"/>
          <a:stretch>
            <a:fillRect/>
          </a:stretch>
        </p:blipFill>
        <p:spPr>
          <a:xfrm>
            <a:off x="3792772" y="2995945"/>
            <a:ext cx="4428877" cy="1940466"/>
          </a:xfrm>
          <a:prstGeom prst="rect">
            <a:avLst/>
          </a:prstGeom>
        </p:spPr>
      </p:pic>
      <p:sp>
        <p:nvSpPr>
          <p:cNvPr id="2" name="Sprechblase: rechteckig mit abgerundeten Ecken 1">
            <a:extLst>
              <a:ext uri="{FF2B5EF4-FFF2-40B4-BE49-F238E27FC236}">
                <a16:creationId xmlns:a16="http://schemas.microsoft.com/office/drawing/2014/main" id="{48FC2EF1-42A8-4141-8D3E-A1EF9DB0E726}"/>
              </a:ext>
            </a:extLst>
          </p:cNvPr>
          <p:cNvSpPr/>
          <p:nvPr/>
        </p:nvSpPr>
        <p:spPr>
          <a:xfrm rot="642687">
            <a:off x="7610533" y="3970986"/>
            <a:ext cx="967788" cy="388422"/>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Auch auf Deutsch!</a:t>
            </a:r>
            <a:endParaRPr lang="de-AT" sz="1000" dirty="0">
              <a:solidFill>
                <a:schemeClr val="tx1"/>
              </a:solidFill>
            </a:endParaRPr>
          </a:p>
        </p:txBody>
      </p:sp>
      <p:sp>
        <p:nvSpPr>
          <p:cNvPr id="13" name="Sprechblase: rechteckig mit abgerundeten Ecken 12">
            <a:extLst>
              <a:ext uri="{FF2B5EF4-FFF2-40B4-BE49-F238E27FC236}">
                <a16:creationId xmlns:a16="http://schemas.microsoft.com/office/drawing/2014/main" id="{888F2F32-7AAA-4264-A225-3BAD57F2301E}"/>
              </a:ext>
            </a:extLst>
          </p:cNvPr>
          <p:cNvSpPr/>
          <p:nvPr/>
        </p:nvSpPr>
        <p:spPr>
          <a:xfrm rot="642687">
            <a:off x="2571198" y="1618931"/>
            <a:ext cx="967788" cy="388422"/>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Auch auf Deutsch!</a:t>
            </a:r>
            <a:endParaRPr lang="de-AT" sz="1000" dirty="0">
              <a:solidFill>
                <a:schemeClr val="tx1"/>
              </a:solidFill>
            </a:endParaRPr>
          </a:p>
        </p:txBody>
      </p:sp>
    </p:spTree>
    <p:extLst>
      <p:ext uri="{BB962C8B-B14F-4D97-AF65-F5344CB8AC3E}">
        <p14:creationId xmlns:p14="http://schemas.microsoft.com/office/powerpoint/2010/main" val="4199973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714433" y="1193254"/>
            <a:ext cx="8194436" cy="3290255"/>
          </a:xfrm>
          <a:prstGeom prst="rect">
            <a:avLst/>
          </a:prstGeom>
        </p:spPr>
        <p:txBody>
          <a:bodyPr spcFirstLastPara="1" wrap="square" lIns="91425" tIns="91425" rIns="91425" bIns="91425" anchor="t" anchorCtr="0">
            <a:normAutofit fontScale="77500" lnSpcReduction="20000"/>
          </a:bodyPr>
          <a:lstStyle/>
          <a:p>
            <a:pPr marL="114300" indent="0">
              <a:buNone/>
            </a:pPr>
            <a:r>
              <a:rPr lang="de-AT" sz="2800" dirty="0">
                <a:solidFill>
                  <a:schemeClr val="bg1"/>
                </a:solidFill>
                <a:highlight>
                  <a:srgbClr val="160C56"/>
                </a:highlight>
              </a:rPr>
              <a:t>Aktionsmonat zum Thema Mobilität</a:t>
            </a:r>
          </a:p>
          <a:p>
            <a:pPr marL="114300" indent="0">
              <a:buNone/>
            </a:pPr>
            <a:endParaRPr lang="de-AT" sz="2800" dirty="0">
              <a:solidFill>
                <a:schemeClr val="bg1"/>
              </a:solidFill>
            </a:endParaRPr>
          </a:p>
          <a:p>
            <a:pPr>
              <a:buClr>
                <a:schemeClr val="bg1"/>
              </a:buClr>
            </a:pPr>
            <a:r>
              <a:rPr lang="de-AT" sz="2800" dirty="0">
                <a:solidFill>
                  <a:schemeClr val="bg1"/>
                </a:solidFill>
              </a:rPr>
              <a:t>Immer im Oktober</a:t>
            </a:r>
          </a:p>
          <a:p>
            <a:pPr>
              <a:buClr>
                <a:schemeClr val="bg1"/>
              </a:buClr>
            </a:pPr>
            <a:r>
              <a:rPr lang="de-AT" sz="2800" dirty="0">
                <a:solidFill>
                  <a:schemeClr val="bg1"/>
                </a:solidFill>
              </a:rPr>
              <a:t>Events in ganz Europa</a:t>
            </a:r>
          </a:p>
          <a:p>
            <a:pPr>
              <a:buClr>
                <a:schemeClr val="bg1"/>
              </a:buClr>
            </a:pPr>
            <a:r>
              <a:rPr lang="de-AT" sz="2800" dirty="0">
                <a:solidFill>
                  <a:schemeClr val="bg1"/>
                </a:solidFill>
              </a:rPr>
              <a:t>T-Shirt Contest, Podcast </a:t>
            </a:r>
            <a:r>
              <a:rPr lang="de-AT" sz="2800" dirty="0" err="1">
                <a:solidFill>
                  <a:schemeClr val="bg1"/>
                </a:solidFill>
              </a:rPr>
              <a:t>etc</a:t>
            </a:r>
            <a:endParaRPr lang="de-AT" sz="2800" dirty="0">
              <a:solidFill>
                <a:schemeClr val="bg1"/>
              </a:solidFill>
            </a:endParaRPr>
          </a:p>
          <a:p>
            <a:pPr>
              <a:buClr>
                <a:schemeClr val="bg1"/>
              </a:buClr>
            </a:pPr>
            <a:r>
              <a:rPr lang="de-AT" sz="2800" dirty="0">
                <a:solidFill>
                  <a:schemeClr val="bg1"/>
                </a:solidFill>
              </a:rPr>
              <a:t>2025: 12 Events der Jugendinfos in Österreich</a:t>
            </a:r>
          </a:p>
          <a:p>
            <a:pPr>
              <a:buClr>
                <a:schemeClr val="bg1"/>
              </a:buClr>
            </a:pPr>
            <a:endParaRPr lang="de-DE" sz="2800" dirty="0">
              <a:solidFill>
                <a:schemeClr val="bg1"/>
              </a:solidFill>
            </a:endParaRPr>
          </a:p>
          <a:p>
            <a:pPr marL="114300" indent="0">
              <a:buClr>
                <a:schemeClr val="bg1"/>
              </a:buClr>
              <a:buNone/>
            </a:pPr>
            <a:r>
              <a:rPr lang="de-DE" sz="2800" dirty="0">
                <a:solidFill>
                  <a:schemeClr val="bg1"/>
                </a:solidFill>
              </a:rPr>
              <a:t>Förderung: 250 Euro Eventförderung für eine TTM-gebrandetes Event </a:t>
            </a:r>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br>
              <a:rPr lang="en-GB" sz="4720" b="1" dirty="0">
                <a:solidFill>
                  <a:srgbClr val="F9C208"/>
                </a:solidFill>
                <a:latin typeface="Oswald"/>
                <a:ea typeface="Oswald"/>
                <a:cs typeface="Oswald"/>
                <a:sym typeface="Oswald"/>
              </a:rPr>
            </a:br>
            <a:r>
              <a:rPr lang="en-GB" sz="4720" b="1" dirty="0">
                <a:solidFill>
                  <a:srgbClr val="F9C208"/>
                </a:solidFill>
                <a:latin typeface="Oswald"/>
                <a:ea typeface="Oswald"/>
                <a:cs typeface="Oswald"/>
                <a:sym typeface="Oswald"/>
              </a:rPr>
              <a:t>TIME TO MOVE</a:t>
            </a:r>
            <a:endParaRPr sz="4720" b="1" dirty="0">
              <a:solidFill>
                <a:srgbClr val="F9C208"/>
              </a:solidFill>
              <a:latin typeface="Oswald"/>
              <a:ea typeface="Oswald"/>
              <a:cs typeface="Oswald"/>
              <a:sym typeface="Oswald"/>
            </a:endParaRPr>
          </a:p>
        </p:txBody>
      </p:sp>
      <p:pic>
        <p:nvPicPr>
          <p:cNvPr id="7" name="Grafik 6">
            <a:extLst>
              <a:ext uri="{FF2B5EF4-FFF2-40B4-BE49-F238E27FC236}">
                <a16:creationId xmlns:a16="http://schemas.microsoft.com/office/drawing/2014/main" id="{DC02EC4F-C747-47F9-9B07-44CC8450AD4D}"/>
              </a:ext>
            </a:extLst>
          </p:cNvPr>
          <p:cNvPicPr>
            <a:picLocks noChangeAspect="1"/>
          </p:cNvPicPr>
          <p:nvPr/>
        </p:nvPicPr>
        <p:blipFill>
          <a:blip r:embed="rId3"/>
          <a:stretch>
            <a:fillRect/>
          </a:stretch>
        </p:blipFill>
        <p:spPr>
          <a:xfrm>
            <a:off x="6570334" y="322398"/>
            <a:ext cx="2173072" cy="2121444"/>
          </a:xfrm>
          <a:prstGeom prst="rect">
            <a:avLst/>
          </a:prstGeom>
        </p:spPr>
      </p:pic>
    </p:spTree>
    <p:extLst>
      <p:ext uri="{BB962C8B-B14F-4D97-AF65-F5344CB8AC3E}">
        <p14:creationId xmlns:p14="http://schemas.microsoft.com/office/powerpoint/2010/main" val="742501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err="1">
                <a:solidFill>
                  <a:srgbClr val="F9C208"/>
                </a:solidFill>
                <a:latin typeface="Roboto"/>
                <a:ea typeface="Roboto"/>
                <a:cs typeface="Roboto"/>
                <a:sym typeface="Roboto"/>
              </a:rPr>
              <a:t>Europäisches</a:t>
            </a:r>
            <a:r>
              <a:rPr lang="en-GB" sz="1000" b="1" dirty="0">
                <a:solidFill>
                  <a:srgbClr val="F9C208"/>
                </a:solidFill>
                <a:latin typeface="Roboto"/>
                <a:ea typeface="Roboto"/>
                <a:cs typeface="Roboto"/>
                <a:sym typeface="Roboto"/>
              </a:rPr>
              <a:t> </a:t>
            </a:r>
            <a:r>
              <a:rPr lang="en-GB" sz="1000" b="1" dirty="0" err="1">
                <a:solidFill>
                  <a:srgbClr val="F9C208"/>
                </a:solidFill>
                <a:latin typeface="Roboto"/>
                <a:ea typeface="Roboto"/>
                <a:cs typeface="Roboto"/>
                <a:sym typeface="Roboto"/>
              </a:rPr>
              <a:t>Jugendportal</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rPr>
            </a:br>
            <a:r>
              <a:rPr lang="en-GB" sz="4000" b="1" dirty="0" err="1">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Europäisches</a:t>
            </a:r>
            <a:r>
              <a:rPr lang="en-GB" sz="400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 </a:t>
            </a:r>
            <a:r>
              <a:rPr lang="en-GB" sz="4000" b="1" dirty="0" err="1">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Jugendportal</a:t>
            </a:r>
            <a:r>
              <a:rPr lang="en-GB" sz="400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 (EYP)</a:t>
            </a:r>
            <a:endParaRPr sz="4000" b="1" dirty="0">
              <a:solidFill>
                <a:srgbClr val="F9C208"/>
              </a:solidFill>
              <a:latin typeface="Oswald"/>
              <a:ea typeface="Oswald"/>
              <a:cs typeface="Oswald"/>
              <a:sym typeface="Oswald"/>
            </a:endParaRPr>
          </a:p>
        </p:txBody>
      </p:sp>
      <p:grpSp>
        <p:nvGrpSpPr>
          <p:cNvPr id="6" name="Gruppieren 5">
            <a:extLst>
              <a:ext uri="{FF2B5EF4-FFF2-40B4-BE49-F238E27FC236}">
                <a16:creationId xmlns:a16="http://schemas.microsoft.com/office/drawing/2014/main" id="{91E5DCBC-ED40-43E4-99F5-23F9A1EFA686}"/>
              </a:ext>
            </a:extLst>
          </p:cNvPr>
          <p:cNvGrpSpPr/>
          <p:nvPr/>
        </p:nvGrpSpPr>
        <p:grpSpPr>
          <a:xfrm>
            <a:off x="508923" y="3248720"/>
            <a:ext cx="8369994" cy="1683925"/>
            <a:chOff x="528600" y="1211764"/>
            <a:chExt cx="8369994" cy="1683925"/>
          </a:xfrm>
        </p:grpSpPr>
        <p:pic>
          <p:nvPicPr>
            <p:cNvPr id="4" name="Grafik 3">
              <a:extLst>
                <a:ext uri="{FF2B5EF4-FFF2-40B4-BE49-F238E27FC236}">
                  <a16:creationId xmlns:a16="http://schemas.microsoft.com/office/drawing/2014/main" id="{7983FE27-7C6C-46F1-9F64-AEA36216B9A8}"/>
                </a:ext>
              </a:extLst>
            </p:cNvPr>
            <p:cNvPicPr>
              <a:picLocks noChangeAspect="1"/>
            </p:cNvPicPr>
            <p:nvPr/>
          </p:nvPicPr>
          <p:blipFill>
            <a:blip r:embed="rId4"/>
            <a:stretch>
              <a:fillRect/>
            </a:stretch>
          </p:blipFill>
          <p:spPr>
            <a:xfrm>
              <a:off x="528600" y="1211764"/>
              <a:ext cx="5662639" cy="1683925"/>
            </a:xfrm>
            <a:prstGeom prst="rect">
              <a:avLst/>
            </a:prstGeom>
          </p:spPr>
        </p:pic>
        <p:pic>
          <p:nvPicPr>
            <p:cNvPr id="5" name="Grafik 4">
              <a:extLst>
                <a:ext uri="{FF2B5EF4-FFF2-40B4-BE49-F238E27FC236}">
                  <a16:creationId xmlns:a16="http://schemas.microsoft.com/office/drawing/2014/main" id="{F35119FB-B877-4519-B68E-7FB965778D1A}"/>
                </a:ext>
              </a:extLst>
            </p:cNvPr>
            <p:cNvPicPr>
              <a:picLocks noChangeAspect="1"/>
            </p:cNvPicPr>
            <p:nvPr/>
          </p:nvPicPr>
          <p:blipFill>
            <a:blip r:embed="rId5"/>
            <a:stretch>
              <a:fillRect/>
            </a:stretch>
          </p:blipFill>
          <p:spPr>
            <a:xfrm>
              <a:off x="6099264" y="1451690"/>
              <a:ext cx="2799330" cy="1443999"/>
            </a:xfrm>
            <a:prstGeom prst="rect">
              <a:avLst/>
            </a:prstGeom>
          </p:spPr>
        </p:pic>
      </p:grpSp>
      <p:sp>
        <p:nvSpPr>
          <p:cNvPr id="11" name="Google Shape;74;p15">
            <a:extLst>
              <a:ext uri="{FF2B5EF4-FFF2-40B4-BE49-F238E27FC236}">
                <a16:creationId xmlns:a16="http://schemas.microsoft.com/office/drawing/2014/main" id="{84CB6FCB-139C-4712-AB21-7CEDFB82E35F}"/>
              </a:ext>
            </a:extLst>
          </p:cNvPr>
          <p:cNvSpPr txBox="1">
            <a:spLocks/>
          </p:cNvSpPr>
          <p:nvPr/>
        </p:nvSpPr>
        <p:spPr>
          <a:xfrm>
            <a:off x="669849" y="1052220"/>
            <a:ext cx="7715868" cy="27763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42900">
              <a:lnSpc>
                <a:spcPct val="100000"/>
              </a:lnSpc>
              <a:buClr>
                <a:schemeClr val="bg1"/>
              </a:buClr>
            </a:pPr>
            <a:r>
              <a:rPr lang="de-DE" sz="2400" dirty="0">
                <a:solidFill>
                  <a:schemeClr val="bg1"/>
                </a:solidFill>
                <a:latin typeface="Roboto Light"/>
                <a:ea typeface="Roboto Light"/>
                <a:cs typeface="Roboto Light"/>
                <a:sym typeface="Roboto Light"/>
              </a:rPr>
              <a:t>Aktuelle Neuigkeiten</a:t>
            </a:r>
          </a:p>
          <a:p>
            <a:pPr marL="342900">
              <a:lnSpc>
                <a:spcPct val="100000"/>
              </a:lnSpc>
              <a:buClr>
                <a:schemeClr val="bg1"/>
              </a:buClr>
            </a:pPr>
            <a:r>
              <a:rPr lang="de-DE" sz="2400" dirty="0">
                <a:solidFill>
                  <a:schemeClr val="bg1"/>
                </a:solidFill>
                <a:latin typeface="Roboto Light"/>
                <a:ea typeface="Roboto Light"/>
                <a:cs typeface="Roboto Light"/>
                <a:sym typeface="Roboto Light"/>
              </a:rPr>
              <a:t>Ins Ausland gehen</a:t>
            </a:r>
          </a:p>
          <a:p>
            <a:pPr marL="342900">
              <a:lnSpc>
                <a:spcPct val="100000"/>
              </a:lnSpc>
              <a:buClr>
                <a:schemeClr val="bg1"/>
              </a:buClr>
            </a:pPr>
            <a:r>
              <a:rPr lang="de-DE" sz="2400" dirty="0">
                <a:solidFill>
                  <a:schemeClr val="bg1"/>
                </a:solidFill>
                <a:latin typeface="Roboto Light"/>
                <a:ea typeface="Roboto Light"/>
                <a:cs typeface="Roboto Light"/>
                <a:sym typeface="Roboto Light"/>
              </a:rPr>
              <a:t>Infos zu EU-Initiativen</a:t>
            </a:r>
          </a:p>
          <a:p>
            <a:pPr marL="342900">
              <a:lnSpc>
                <a:spcPct val="100000"/>
              </a:lnSpc>
              <a:buClr>
                <a:schemeClr val="bg1"/>
              </a:buClr>
            </a:pPr>
            <a:r>
              <a:rPr lang="de-DE" sz="2400" dirty="0">
                <a:solidFill>
                  <a:schemeClr val="bg1"/>
                </a:solidFill>
                <a:latin typeface="Roboto Light"/>
                <a:ea typeface="Roboto Light"/>
                <a:cs typeface="Roboto Light"/>
                <a:sym typeface="Roboto Light"/>
              </a:rPr>
              <a:t>Erfahrungsberichte</a:t>
            </a:r>
          </a:p>
          <a:p>
            <a:pPr marL="0" indent="0">
              <a:lnSpc>
                <a:spcPct val="100000"/>
              </a:lnSpc>
              <a:buClr>
                <a:schemeClr val="bg1"/>
              </a:buClr>
              <a:buNone/>
            </a:pPr>
            <a:endParaRPr lang="de-DE" sz="24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45991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err="1">
                <a:solidFill>
                  <a:srgbClr val="F9C208"/>
                </a:solidFill>
                <a:latin typeface="Roboto"/>
                <a:ea typeface="Roboto"/>
                <a:cs typeface="Roboto"/>
                <a:sym typeface="Roboto"/>
              </a:rPr>
              <a:t>Europäisches</a:t>
            </a:r>
            <a:r>
              <a:rPr lang="en-GB" sz="1000" b="1" dirty="0">
                <a:solidFill>
                  <a:srgbClr val="F9C208"/>
                </a:solidFill>
                <a:latin typeface="Roboto"/>
                <a:ea typeface="Roboto"/>
                <a:cs typeface="Roboto"/>
                <a:sym typeface="Roboto"/>
              </a:rPr>
              <a:t> </a:t>
            </a:r>
            <a:r>
              <a:rPr lang="en-GB" sz="1000" b="1" dirty="0" err="1">
                <a:solidFill>
                  <a:srgbClr val="F9C208"/>
                </a:solidFill>
                <a:latin typeface="Roboto"/>
                <a:ea typeface="Roboto"/>
                <a:cs typeface="Roboto"/>
                <a:sym typeface="Roboto"/>
              </a:rPr>
              <a:t>Jugendportal</a:t>
            </a:r>
            <a:endParaRPr lang="en-GB" sz="1000" b="1" dirty="0">
              <a:solidFill>
                <a:srgbClr val="F9C208"/>
              </a:solidFill>
              <a:latin typeface="Roboto"/>
              <a:ea typeface="Roboto"/>
              <a:cs typeface="Roboto"/>
              <a:sym typeface="Roboto"/>
            </a:endParaRPr>
          </a:p>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223127"/>
            <a:ext cx="7522500" cy="1224734"/>
          </a:xfrm>
          <a:prstGeom prst="rect">
            <a:avLst/>
          </a:prstGeom>
        </p:spPr>
        <p:txBody>
          <a:bodyPr spcFirstLastPara="1" wrap="square" lIns="91425" tIns="91425" rIns="91425" bIns="91425" anchor="t" anchorCtr="0">
            <a:noAutofit/>
          </a:bodyPr>
          <a:lstStyle/>
          <a:p>
            <a:pPr lvl="0">
              <a:buSzPts val="990"/>
            </a:pPr>
            <a:br>
              <a:rPr lang="en-GB" sz="4000" b="1" dirty="0">
                <a:solidFill>
                  <a:srgbClr val="F9C208"/>
                </a:solidFill>
                <a:latin typeface="Oswald"/>
                <a:ea typeface="Oswald"/>
                <a:cs typeface="Oswald"/>
                <a:sym typeface="Oswald"/>
              </a:rPr>
            </a:br>
            <a:r>
              <a:rPr lang="en-GB" sz="4000" b="1" dirty="0" err="1">
                <a:solidFill>
                  <a:srgbClr val="F9C208"/>
                </a:solidFill>
                <a:latin typeface="Oswald"/>
                <a:ea typeface="Oswald"/>
                <a:cs typeface="Oswald"/>
                <a:sym typeface="Oswald"/>
              </a:rPr>
              <a:t>Länderspezifische</a:t>
            </a:r>
            <a:r>
              <a:rPr lang="en-GB" sz="4000" b="1" dirty="0">
                <a:solidFill>
                  <a:srgbClr val="F9C208"/>
                </a:solidFill>
                <a:latin typeface="Oswald"/>
                <a:ea typeface="Oswald"/>
                <a:cs typeface="Oswald"/>
                <a:sym typeface="Oswald"/>
              </a:rPr>
              <a:t> </a:t>
            </a:r>
            <a:r>
              <a:rPr lang="en-GB" sz="4000" b="1" dirty="0" err="1">
                <a:solidFill>
                  <a:srgbClr val="F9C208"/>
                </a:solidFill>
                <a:latin typeface="Oswald"/>
                <a:ea typeface="Oswald"/>
                <a:cs typeface="Oswald"/>
                <a:sym typeface="Oswald"/>
              </a:rPr>
              <a:t>Infos</a:t>
            </a:r>
            <a:r>
              <a:rPr lang="en-GB" sz="4000" b="1" dirty="0">
                <a:solidFill>
                  <a:srgbClr val="F9C208"/>
                </a:solidFill>
                <a:latin typeface="Oswald"/>
                <a:ea typeface="Oswald"/>
                <a:cs typeface="Oswald"/>
                <a:sym typeface="Oswald"/>
              </a:rPr>
              <a:t> </a:t>
            </a:r>
            <a:r>
              <a:rPr lang="en-GB" sz="4000" b="1" dirty="0" err="1">
                <a:solidFill>
                  <a:srgbClr val="F9C208"/>
                </a:solidFill>
                <a:latin typeface="Oswald"/>
                <a:ea typeface="Oswald"/>
                <a:cs typeface="Oswald"/>
                <a:sym typeface="Oswald"/>
              </a:rPr>
              <a:t>zum</a:t>
            </a:r>
            <a:r>
              <a:rPr lang="en-GB" sz="4000" b="1" dirty="0">
                <a:solidFill>
                  <a:srgbClr val="F9C208"/>
                </a:solidFill>
                <a:latin typeface="Oswald"/>
                <a:ea typeface="Oswald"/>
                <a:cs typeface="Oswald"/>
                <a:sym typeface="Oswald"/>
              </a:rPr>
              <a:t> </a:t>
            </a:r>
            <a:r>
              <a:rPr lang="en-GB" sz="4000" b="1" dirty="0" err="1">
                <a:solidFill>
                  <a:srgbClr val="F9C208"/>
                </a:solidFill>
                <a:latin typeface="Oswald"/>
                <a:ea typeface="Oswald"/>
                <a:cs typeface="Oswald"/>
                <a:sym typeface="Oswald"/>
              </a:rPr>
              <a:t>Thema</a:t>
            </a:r>
            <a:r>
              <a:rPr lang="en-GB" sz="4000" b="1" dirty="0">
                <a:solidFill>
                  <a:srgbClr val="F9C208"/>
                </a:solidFill>
                <a:latin typeface="Oswald"/>
                <a:ea typeface="Oswald"/>
                <a:cs typeface="Oswald"/>
                <a:sym typeface="Oswald"/>
              </a:rPr>
              <a:t> </a:t>
            </a:r>
            <a:r>
              <a:rPr lang="en-GB" sz="4000" b="1" dirty="0" err="1">
                <a:solidFill>
                  <a:srgbClr val="F9C208"/>
                </a:solidFill>
                <a:latin typeface="Oswald"/>
                <a:ea typeface="Oswald"/>
                <a:cs typeface="Oswald"/>
                <a:sym typeface="Oswald"/>
              </a:rPr>
              <a:t>Ausland</a:t>
            </a:r>
            <a:r>
              <a:rPr lang="en-GB" sz="4000" b="1" dirty="0">
                <a:solidFill>
                  <a:srgbClr val="F9C208"/>
                </a:solidFill>
                <a:latin typeface="Oswald"/>
                <a:ea typeface="Oswald"/>
                <a:cs typeface="Oswald"/>
                <a:sym typeface="Oswald"/>
              </a:rPr>
              <a:t> (EYP)</a:t>
            </a:r>
            <a:endParaRPr sz="4000" b="1" dirty="0">
              <a:solidFill>
                <a:srgbClr val="F9C208"/>
              </a:solidFill>
              <a:latin typeface="Oswald"/>
              <a:ea typeface="Oswald"/>
              <a:cs typeface="Oswald"/>
              <a:sym typeface="Oswald"/>
            </a:endParaRPr>
          </a:p>
        </p:txBody>
      </p:sp>
      <p:pic>
        <p:nvPicPr>
          <p:cNvPr id="2" name="Grafik 1">
            <a:extLst>
              <a:ext uri="{FF2B5EF4-FFF2-40B4-BE49-F238E27FC236}">
                <a16:creationId xmlns:a16="http://schemas.microsoft.com/office/drawing/2014/main" id="{81AFB146-CE48-40D2-8F7B-9E912EAA8A93}"/>
              </a:ext>
            </a:extLst>
          </p:cNvPr>
          <p:cNvPicPr>
            <a:picLocks noChangeAspect="1"/>
          </p:cNvPicPr>
          <p:nvPr/>
        </p:nvPicPr>
        <p:blipFill>
          <a:blip r:embed="rId3"/>
          <a:stretch>
            <a:fillRect/>
          </a:stretch>
        </p:blipFill>
        <p:spPr>
          <a:xfrm>
            <a:off x="3782594" y="1286107"/>
            <a:ext cx="5016457" cy="3486615"/>
          </a:xfrm>
          <a:prstGeom prst="rect">
            <a:avLst/>
          </a:prstGeom>
        </p:spPr>
      </p:pic>
      <p:sp>
        <p:nvSpPr>
          <p:cNvPr id="10" name="Google Shape;74;p15">
            <a:extLst>
              <a:ext uri="{FF2B5EF4-FFF2-40B4-BE49-F238E27FC236}">
                <a16:creationId xmlns:a16="http://schemas.microsoft.com/office/drawing/2014/main" id="{03F92A3D-B19A-4FC1-837F-EC287ED8B33B}"/>
              </a:ext>
            </a:extLst>
          </p:cNvPr>
          <p:cNvSpPr txBox="1">
            <a:spLocks/>
          </p:cNvSpPr>
          <p:nvPr/>
        </p:nvSpPr>
        <p:spPr>
          <a:xfrm>
            <a:off x="602902" y="1775046"/>
            <a:ext cx="3084435" cy="277636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42900">
              <a:lnSpc>
                <a:spcPct val="100000"/>
              </a:lnSpc>
              <a:buClr>
                <a:schemeClr val="bg1"/>
              </a:buClr>
            </a:pPr>
            <a:r>
              <a:rPr lang="de-DE" sz="2400" dirty="0">
                <a:solidFill>
                  <a:schemeClr val="bg1"/>
                </a:solidFill>
                <a:latin typeface="Roboto Light"/>
                <a:ea typeface="Roboto Light"/>
                <a:cs typeface="Roboto Light"/>
                <a:sym typeface="Roboto Light"/>
              </a:rPr>
              <a:t>Kommentierte Link Sammlung</a:t>
            </a:r>
          </a:p>
          <a:p>
            <a:pPr marL="0" indent="0">
              <a:lnSpc>
                <a:spcPct val="100000"/>
              </a:lnSpc>
              <a:buClr>
                <a:schemeClr val="bg1"/>
              </a:buClr>
              <a:buNone/>
            </a:pPr>
            <a:r>
              <a:rPr lang="de-DE" sz="2400" dirty="0">
                <a:solidFill>
                  <a:schemeClr val="bg1"/>
                </a:solidFill>
                <a:latin typeface="Roboto Light"/>
                <a:ea typeface="Roboto Light"/>
                <a:cs typeface="Roboto Light"/>
                <a:sym typeface="Roboto Light"/>
              </a:rPr>
              <a:t>&gt;&gt; Infos für Incoming und </a:t>
            </a:r>
            <a:r>
              <a:rPr lang="de-DE" sz="2400" dirty="0" err="1">
                <a:solidFill>
                  <a:schemeClr val="bg1"/>
                </a:solidFill>
                <a:latin typeface="Roboto Light"/>
                <a:ea typeface="Roboto Light"/>
                <a:cs typeface="Roboto Light"/>
                <a:sym typeface="Roboto Light"/>
              </a:rPr>
              <a:t>Outgoing</a:t>
            </a:r>
            <a:endParaRPr lang="de-DE" sz="24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101061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err="1">
                <a:solidFill>
                  <a:srgbClr val="F9C208"/>
                </a:solidFill>
                <a:latin typeface="Roboto"/>
                <a:ea typeface="Roboto"/>
                <a:cs typeface="Roboto"/>
                <a:sym typeface="Roboto"/>
              </a:rPr>
              <a:t>Europäisches</a:t>
            </a:r>
            <a:r>
              <a:rPr lang="en-GB" sz="1000" b="1" dirty="0">
                <a:solidFill>
                  <a:srgbClr val="F9C208"/>
                </a:solidFill>
                <a:latin typeface="Roboto"/>
                <a:ea typeface="Roboto"/>
                <a:cs typeface="Roboto"/>
                <a:sym typeface="Roboto"/>
              </a:rPr>
              <a:t> </a:t>
            </a:r>
            <a:r>
              <a:rPr lang="en-GB" sz="1000" b="1" dirty="0" err="1">
                <a:solidFill>
                  <a:srgbClr val="F9C208"/>
                </a:solidFill>
                <a:latin typeface="Roboto"/>
                <a:ea typeface="Roboto"/>
                <a:cs typeface="Roboto"/>
                <a:sym typeface="Roboto"/>
              </a:rPr>
              <a:t>Jugendportal</a:t>
            </a:r>
            <a:endParaRPr lang="en-GB" sz="1000" b="1" dirty="0">
              <a:solidFill>
                <a:srgbClr val="F9C208"/>
              </a:solidFill>
              <a:latin typeface="Roboto"/>
              <a:ea typeface="Roboto"/>
              <a:cs typeface="Roboto"/>
              <a:sym typeface="Roboto"/>
            </a:endParaRPr>
          </a:p>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br>
            <a: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ESK: </a:t>
            </a:r>
            <a:r>
              <a:rPr lang="en-GB" sz="4720" b="1" dirty="0" err="1">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Datenbank</a:t>
            </a:r>
            <a: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 am EYP</a:t>
            </a:r>
            <a:endParaRPr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endParaRPr>
          </a:p>
        </p:txBody>
      </p:sp>
      <p:pic>
        <p:nvPicPr>
          <p:cNvPr id="2" name="Grafik 1">
            <a:extLst>
              <a:ext uri="{FF2B5EF4-FFF2-40B4-BE49-F238E27FC236}">
                <a16:creationId xmlns:a16="http://schemas.microsoft.com/office/drawing/2014/main" id="{AD13CA13-322E-49C3-A729-7489097165AD}"/>
              </a:ext>
            </a:extLst>
          </p:cNvPr>
          <p:cNvPicPr>
            <a:picLocks noChangeAspect="1"/>
          </p:cNvPicPr>
          <p:nvPr/>
        </p:nvPicPr>
        <p:blipFill>
          <a:blip r:embed="rId4"/>
          <a:stretch>
            <a:fillRect/>
          </a:stretch>
        </p:blipFill>
        <p:spPr>
          <a:xfrm>
            <a:off x="1914292" y="1127322"/>
            <a:ext cx="5315415" cy="3765276"/>
          </a:xfrm>
          <a:prstGeom prst="rect">
            <a:avLst/>
          </a:prstGeom>
        </p:spPr>
      </p:pic>
    </p:spTree>
    <p:extLst>
      <p:ext uri="{BB962C8B-B14F-4D97-AF65-F5344CB8AC3E}">
        <p14:creationId xmlns:p14="http://schemas.microsoft.com/office/powerpoint/2010/main" val="1558098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4294967295"/>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66" name="Google Shape;66;p14"/>
          <p:cNvSpPr txBox="1">
            <a:spLocks noGrp="1"/>
          </p:cNvSpPr>
          <p:nvPr>
            <p:ph type="title" idx="4294967295"/>
          </p:nvPr>
        </p:nvSpPr>
        <p:spPr>
          <a:xfrm>
            <a:off x="777747" y="789801"/>
            <a:ext cx="8952600" cy="124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7000" b="1" dirty="0">
                <a:solidFill>
                  <a:srgbClr val="445CD2"/>
                </a:solidFill>
                <a:highlight>
                  <a:srgbClr val="F9C208"/>
                </a:highlight>
                <a:latin typeface="Oswald"/>
                <a:ea typeface="Oswald"/>
                <a:cs typeface="Oswald"/>
                <a:sym typeface="Oswald"/>
              </a:rPr>
              <a:t>CONTENTS</a:t>
            </a:r>
            <a:endParaRPr sz="7000" b="1" dirty="0">
              <a:solidFill>
                <a:srgbClr val="445CD2"/>
              </a:solidFill>
              <a:highlight>
                <a:srgbClr val="F9C208"/>
              </a:highlight>
              <a:latin typeface="Oswald"/>
              <a:ea typeface="Oswald"/>
              <a:cs typeface="Oswald"/>
              <a:sym typeface="Oswald"/>
            </a:endParaRPr>
          </a:p>
        </p:txBody>
      </p:sp>
      <p:sp>
        <p:nvSpPr>
          <p:cNvPr id="67" name="Google Shape;67;p14"/>
          <p:cNvSpPr txBox="1">
            <a:spLocks noGrp="1"/>
          </p:cNvSpPr>
          <p:nvPr>
            <p:ph type="body" idx="4294967295"/>
          </p:nvPr>
        </p:nvSpPr>
        <p:spPr>
          <a:xfrm>
            <a:off x="725527" y="1987050"/>
            <a:ext cx="5208000" cy="2565900"/>
          </a:xfrm>
          <a:prstGeom prst="rect">
            <a:avLst/>
          </a:prstGeom>
        </p:spPr>
        <p:txBody>
          <a:bodyPr spcFirstLastPara="1" wrap="square" lIns="91425" tIns="91425" rIns="91425" bIns="91425" anchor="t" anchorCtr="0">
            <a:normAutofit/>
          </a:bodyPr>
          <a:lstStyle/>
          <a:p>
            <a:pPr marL="107950" lvl="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&lt;3 About </a:t>
            </a:r>
            <a:r>
              <a:rPr lang="de-DE" sz="1900" dirty="0" err="1">
                <a:solidFill>
                  <a:srgbClr val="0C004B"/>
                </a:solidFill>
                <a:latin typeface="Roboto Light"/>
                <a:ea typeface="Roboto Light"/>
                <a:cs typeface="Roboto Light"/>
                <a:sym typeface="Roboto Light"/>
              </a:rPr>
              <a:t>Eurodesk</a:t>
            </a:r>
            <a:r>
              <a:rPr lang="de-DE" sz="1900" dirty="0">
                <a:solidFill>
                  <a:srgbClr val="0C004B"/>
                </a:solidFill>
                <a:latin typeface="Roboto Light"/>
                <a:ea typeface="Roboto Light"/>
                <a:cs typeface="Roboto Light"/>
                <a:sym typeface="Roboto Light"/>
              </a:rPr>
              <a:t> </a:t>
            </a:r>
          </a:p>
          <a:p>
            <a:pPr marL="107950" lvl="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&lt;3 Nationale Ressourcen für euch</a:t>
            </a:r>
          </a:p>
          <a:p>
            <a:pPr marL="10795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&lt;3 Internationale Ressourcen für euch</a:t>
            </a:r>
          </a:p>
          <a:p>
            <a:pPr marL="10795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&lt;3 Ressource Peers</a:t>
            </a:r>
          </a:p>
          <a:p>
            <a:pPr marL="10795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&lt;3 ERYICA &amp; Salto</a:t>
            </a:r>
          </a:p>
        </p:txBody>
      </p:sp>
      <p:sp>
        <p:nvSpPr>
          <p:cNvPr id="68" name="Google Shape;68;p14"/>
          <p:cNvSpPr txBox="1">
            <a:spLocks noGrp="1"/>
          </p:cNvSpPr>
          <p:nvPr>
            <p:ph type="title" idx="4294967295"/>
          </p:nvPr>
        </p:nvSpPr>
        <p:spPr>
          <a:xfrm>
            <a:off x="6584054" y="4353699"/>
            <a:ext cx="3668838" cy="9460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000" b="1" dirty="0">
                <a:solidFill>
                  <a:srgbClr val="445CD2"/>
                </a:solidFill>
                <a:latin typeface="Oswald"/>
                <a:ea typeface="Oswald"/>
                <a:cs typeface="Oswald"/>
                <a:sym typeface="Oswald"/>
              </a:rPr>
              <a:t>LOS GEHTS!</a:t>
            </a:r>
            <a:endParaRPr sz="4000" b="1" dirty="0">
              <a:solidFill>
                <a:srgbClr val="445CD2"/>
              </a:solidFill>
              <a:latin typeface="Oswald"/>
              <a:ea typeface="Oswald"/>
              <a:cs typeface="Oswald"/>
              <a:sym typeface="Oswald"/>
            </a:endParaRPr>
          </a:p>
        </p:txBody>
      </p:sp>
      <p:pic>
        <p:nvPicPr>
          <p:cNvPr id="69" name="Google Shape;69;p14"/>
          <p:cNvPicPr preferRelativeResize="0"/>
          <p:nvPr/>
        </p:nvPicPr>
        <p:blipFill>
          <a:blip r:embed="rId3">
            <a:alphaModFix/>
          </a:blip>
          <a:stretch>
            <a:fillRect/>
          </a:stretch>
        </p:blipFill>
        <p:spPr>
          <a:xfrm rot="1152385">
            <a:off x="5185026" y="681278"/>
            <a:ext cx="3594346" cy="2914323"/>
          </a:xfrm>
          <a:prstGeom prst="rect">
            <a:avLst/>
          </a:prstGeom>
          <a:noFill/>
          <a:ln>
            <a:noFill/>
          </a:ln>
          <a:effectLst>
            <a:outerShdw blurRad="57150" dist="209550" dir="3420000" algn="bl" rotWithShape="0">
              <a:srgbClr val="0C004B">
                <a:alpha val="47000"/>
              </a:srgbClr>
            </a:outerShdw>
          </a:effectLst>
        </p:spPr>
      </p:pic>
    </p:spTree>
    <p:extLst>
      <p:ext uri="{BB962C8B-B14F-4D97-AF65-F5344CB8AC3E}">
        <p14:creationId xmlns:p14="http://schemas.microsoft.com/office/powerpoint/2010/main" val="379672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a:solidFill>
                  <a:srgbClr val="F9C208"/>
                </a:solidFill>
                <a:latin typeface="Roboto"/>
                <a:ea typeface="Roboto"/>
                <a:cs typeface="Roboto"/>
                <a:sym typeface="Roboto"/>
              </a:rPr>
              <a:t>Peers</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97380"/>
            <a:ext cx="7522500" cy="1224734"/>
          </a:xfrm>
          <a:prstGeom prst="rect">
            <a:avLst/>
          </a:prstGeom>
        </p:spPr>
        <p:txBody>
          <a:bodyPr spcFirstLastPara="1" wrap="square" lIns="91425" tIns="91425" rIns="91425" bIns="91425" anchor="t" anchorCtr="0">
            <a:noAutofit/>
          </a:bodyPr>
          <a:lstStyle/>
          <a:p>
            <a:pPr lvl="0">
              <a:buSzPts val="990"/>
            </a:pPr>
            <a:r>
              <a:rPr lang="en-GB" sz="4720" b="1" dirty="0" err="1">
                <a:solidFill>
                  <a:srgbClr val="F9C208"/>
                </a:solidFill>
                <a:latin typeface="Oswald"/>
                <a:ea typeface="Oswald"/>
                <a:cs typeface="Oswald"/>
                <a:sym typeface="Oswald"/>
              </a:rPr>
              <a:t>Ressource</a:t>
            </a:r>
            <a:r>
              <a:rPr lang="en-GB" sz="4720" b="1" dirty="0">
                <a:solidFill>
                  <a:srgbClr val="F9C208"/>
                </a:solidFill>
                <a:latin typeface="Oswald"/>
                <a:ea typeface="Oswald"/>
                <a:cs typeface="Oswald"/>
                <a:sym typeface="Oswald"/>
              </a:rPr>
              <a:t> Peers:</a:t>
            </a:r>
            <a:br>
              <a:rPr lang="en-GB" sz="4720" b="1" dirty="0">
                <a:solidFill>
                  <a:srgbClr val="F9C208"/>
                </a:solidFill>
                <a:latin typeface="Oswald"/>
                <a:ea typeface="Oswald"/>
                <a:cs typeface="Oswald"/>
                <a:sym typeface="Oswald"/>
              </a:rPr>
            </a:br>
            <a:r>
              <a:rPr lang="en-GB" sz="4720" b="1" dirty="0" err="1">
                <a:solidFill>
                  <a:srgbClr val="F9C208"/>
                </a:solidFill>
                <a:latin typeface="Oswald"/>
                <a:ea typeface="Oswald"/>
                <a:cs typeface="Oswald"/>
                <a:sym typeface="Oswald"/>
              </a:rPr>
              <a:t>Europeers</a:t>
            </a:r>
            <a:r>
              <a:rPr lang="en-GB" sz="4720" b="1" dirty="0">
                <a:solidFill>
                  <a:srgbClr val="F9C208"/>
                </a:solidFill>
                <a:latin typeface="Oswald"/>
                <a:ea typeface="Oswald"/>
                <a:cs typeface="Oswald"/>
                <a:sym typeface="Oswald"/>
              </a:rPr>
              <a:t> und Pool of Young Journalists (EYP)</a:t>
            </a:r>
            <a:endParaRPr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endParaRPr>
          </a:p>
        </p:txBody>
      </p:sp>
      <p:sp>
        <p:nvSpPr>
          <p:cNvPr id="6" name="Google Shape;74;p15">
            <a:extLst>
              <a:ext uri="{FF2B5EF4-FFF2-40B4-BE49-F238E27FC236}">
                <a16:creationId xmlns:a16="http://schemas.microsoft.com/office/drawing/2014/main" id="{47E88761-1EFC-436A-993D-CB74620C44BF}"/>
              </a:ext>
            </a:extLst>
          </p:cNvPr>
          <p:cNvSpPr txBox="1">
            <a:spLocks/>
          </p:cNvSpPr>
          <p:nvPr/>
        </p:nvSpPr>
        <p:spPr>
          <a:xfrm>
            <a:off x="542218" y="2337796"/>
            <a:ext cx="8303404" cy="2175210"/>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2800" dirty="0">
                <a:solidFill>
                  <a:schemeClr val="bg1"/>
                </a:solidFill>
                <a:highlight>
                  <a:srgbClr val="160C56"/>
                </a:highlight>
                <a:hlinkClick r:id="rId4">
                  <a:extLst>
                    <a:ext uri="{A12FA001-AC4F-418D-AE19-62706E023703}">
                      <ahyp:hlinkClr xmlns:ahyp="http://schemas.microsoft.com/office/drawing/2018/hyperlinkcolor" val="tx"/>
                    </a:ext>
                  </a:extLst>
                </a:hlinkClick>
              </a:rPr>
              <a:t>- European Young Journalists</a:t>
            </a:r>
            <a:endParaRPr lang="en-US" sz="2800" dirty="0">
              <a:solidFill>
                <a:schemeClr val="bg1"/>
              </a:solidFill>
              <a:highlight>
                <a:srgbClr val="160C56"/>
              </a:highlight>
            </a:endParaRPr>
          </a:p>
          <a:p>
            <a:pPr marL="114300" indent="0">
              <a:buNone/>
            </a:pPr>
            <a:endParaRPr lang="en-US" sz="2800" dirty="0">
              <a:solidFill>
                <a:schemeClr val="bg1"/>
              </a:solidFill>
              <a:highlight>
                <a:srgbClr val="160C56"/>
              </a:highlight>
              <a:hlinkClick r:id="rId5">
                <a:extLst>
                  <a:ext uri="{A12FA001-AC4F-418D-AE19-62706E023703}">
                    <ahyp:hlinkClr xmlns:ahyp="http://schemas.microsoft.com/office/drawing/2018/hyperlinkcolor" val="tx"/>
                  </a:ext>
                </a:extLst>
              </a:hlinkClick>
            </a:endParaRPr>
          </a:p>
          <a:p>
            <a:pPr marL="114300" indent="0">
              <a:buNone/>
            </a:pPr>
            <a:r>
              <a:rPr lang="en-US" sz="2800" dirty="0">
                <a:solidFill>
                  <a:schemeClr val="bg1"/>
                </a:solidFill>
                <a:highlight>
                  <a:srgbClr val="160C56"/>
                </a:highlight>
                <a:hlinkClick r:id="rId5">
                  <a:extLst>
                    <a:ext uri="{A12FA001-AC4F-418D-AE19-62706E023703}">
                      <ahyp:hlinkClr xmlns:ahyp="http://schemas.microsoft.com/office/drawing/2018/hyperlinkcolor" val="tx"/>
                    </a:ext>
                  </a:extLst>
                </a:hlinkClick>
              </a:rPr>
              <a:t>- Europeers Austria</a:t>
            </a:r>
            <a:endParaRPr lang="en-US" sz="2800" dirty="0">
              <a:solidFill>
                <a:schemeClr val="bg1"/>
              </a:solidFill>
              <a:highlight>
                <a:srgbClr val="160C56"/>
              </a:highlight>
            </a:endParaRPr>
          </a:p>
          <a:p>
            <a:pPr>
              <a:buFontTx/>
              <a:buChar char="-"/>
            </a:pPr>
            <a:endParaRPr lang="en-US" sz="2800" dirty="0">
              <a:solidFill>
                <a:schemeClr val="bg1"/>
              </a:solidFill>
              <a:highlight>
                <a:srgbClr val="160C56"/>
              </a:highlight>
            </a:endParaRPr>
          </a:p>
          <a:p>
            <a:pPr marL="114300" indent="0">
              <a:buNone/>
            </a:pPr>
            <a:r>
              <a:rPr lang="en-US" sz="2800" dirty="0">
                <a:solidFill>
                  <a:schemeClr val="bg1"/>
                </a:solidFill>
                <a:highlight>
                  <a:srgbClr val="160C56"/>
                </a:highlight>
                <a:hlinkClick r:id="rId6">
                  <a:extLst>
                    <a:ext uri="{A12FA001-AC4F-418D-AE19-62706E023703}">
                      <ahyp:hlinkClr xmlns:ahyp="http://schemas.microsoft.com/office/drawing/2018/hyperlinkcolor" val="tx"/>
                    </a:ext>
                  </a:extLst>
                </a:hlinkClick>
              </a:rPr>
              <a:t>- Verein </a:t>
            </a:r>
            <a:r>
              <a:rPr lang="en-US" sz="2800" dirty="0" err="1">
                <a:solidFill>
                  <a:schemeClr val="bg1"/>
                </a:solidFill>
                <a:highlight>
                  <a:srgbClr val="160C56"/>
                </a:highlight>
                <a:hlinkClick r:id="rId6">
                  <a:extLst>
                    <a:ext uri="{A12FA001-AC4F-418D-AE19-62706E023703}">
                      <ahyp:hlinkClr xmlns:ahyp="http://schemas.microsoft.com/office/drawing/2018/hyperlinkcolor" val="tx"/>
                    </a:ext>
                  </a:extLst>
                </a:hlinkClick>
              </a:rPr>
              <a:t>EUth</a:t>
            </a:r>
            <a:endParaRPr lang="en-US" sz="2800" dirty="0">
              <a:solidFill>
                <a:schemeClr val="bg1"/>
              </a:solidFill>
              <a:highlight>
                <a:srgbClr val="160C56"/>
              </a:highlight>
            </a:endParaRPr>
          </a:p>
          <a:p>
            <a:pPr>
              <a:buFontTx/>
              <a:buChar char="-"/>
            </a:pPr>
            <a:endParaRPr lang="en-US" sz="2800" dirty="0">
              <a:solidFill>
                <a:schemeClr val="bg1"/>
              </a:solidFill>
              <a:highlight>
                <a:srgbClr val="160C56"/>
              </a:highlight>
            </a:endParaRPr>
          </a:p>
          <a:p>
            <a:pPr marL="114300" indent="0">
              <a:buNone/>
            </a:pPr>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189642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a:solidFill>
                  <a:srgbClr val="F9C208"/>
                </a:solidFill>
                <a:latin typeface="Roboto"/>
                <a:ea typeface="Roboto"/>
                <a:cs typeface="Roboto"/>
                <a:sym typeface="Roboto"/>
              </a:rPr>
              <a:t>ERYICA</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362406"/>
            <a:ext cx="7522500" cy="1224734"/>
          </a:xfrm>
          <a:prstGeom prst="rect">
            <a:avLst/>
          </a:prstGeom>
        </p:spPr>
        <p:txBody>
          <a:bodyPr spcFirstLastPara="1" wrap="square" lIns="91425" tIns="91425" rIns="91425" bIns="91425" anchor="t" anchorCtr="0">
            <a:noAutofit/>
          </a:bodyPr>
          <a:lstStyle/>
          <a:p>
            <a:pPr lvl="0">
              <a:buSzPts val="990"/>
            </a:pPr>
            <a:b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br>
            <a: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ERYICA</a:t>
            </a:r>
            <a:endParaRPr sz="4720" b="1" dirty="0">
              <a:solidFill>
                <a:srgbClr val="F9C208"/>
              </a:solidFill>
              <a:latin typeface="Oswald"/>
              <a:ea typeface="Oswald"/>
              <a:cs typeface="Oswald"/>
              <a:sym typeface="Oswald"/>
              <a:hlinkClick r:id="rId4">
                <a:extLst>
                  <a:ext uri="{A12FA001-AC4F-418D-AE19-62706E023703}">
                    <ahyp:hlinkClr xmlns:ahyp="http://schemas.microsoft.com/office/drawing/2018/hyperlinkcolor" val="tx"/>
                  </a:ext>
                </a:extLst>
              </a:hlinkClick>
            </a:endParaRPr>
          </a:p>
        </p:txBody>
      </p:sp>
      <p:sp>
        <p:nvSpPr>
          <p:cNvPr id="6" name="Google Shape;74;p15">
            <a:extLst>
              <a:ext uri="{FF2B5EF4-FFF2-40B4-BE49-F238E27FC236}">
                <a16:creationId xmlns:a16="http://schemas.microsoft.com/office/drawing/2014/main" id="{47E88761-1EFC-436A-993D-CB74620C44BF}"/>
              </a:ext>
            </a:extLst>
          </p:cNvPr>
          <p:cNvSpPr txBox="1">
            <a:spLocks/>
          </p:cNvSpPr>
          <p:nvPr/>
        </p:nvSpPr>
        <p:spPr>
          <a:xfrm>
            <a:off x="714433" y="1193254"/>
            <a:ext cx="8194436" cy="329025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2800" dirty="0">
                <a:solidFill>
                  <a:schemeClr val="bg1"/>
                </a:solidFill>
                <a:highlight>
                  <a:srgbClr val="160C56"/>
                </a:highlight>
              </a:rPr>
              <a:t>European Youth Information and Counselling Agency</a:t>
            </a:r>
          </a:p>
          <a:p>
            <a:pPr marL="114300" indent="0">
              <a:buNone/>
            </a:pPr>
            <a:endParaRPr lang="en-US" sz="2800" dirty="0">
              <a:solidFill>
                <a:schemeClr val="bg1"/>
              </a:solidFill>
            </a:endParaRPr>
          </a:p>
          <a:p>
            <a:pPr marL="114300" indent="0">
              <a:buNone/>
            </a:pPr>
            <a:r>
              <a:rPr lang="en-US" sz="2800" dirty="0">
                <a:solidFill>
                  <a:schemeClr val="bg1"/>
                </a:solidFill>
              </a:rPr>
              <a:t>- </a:t>
            </a:r>
            <a:r>
              <a:rPr lang="en-US" sz="2800" dirty="0" err="1">
                <a:solidFill>
                  <a:schemeClr val="bg1"/>
                </a:solidFill>
              </a:rPr>
              <a:t>Publikationen</a:t>
            </a:r>
            <a:endParaRPr lang="en-US" sz="2800" dirty="0">
              <a:solidFill>
                <a:schemeClr val="bg1"/>
              </a:solidFill>
            </a:endParaRPr>
          </a:p>
          <a:p>
            <a:pPr marL="114300" indent="0">
              <a:buNone/>
            </a:pPr>
            <a:r>
              <a:rPr lang="en-US" sz="2800" dirty="0">
                <a:solidFill>
                  <a:schemeClr val="bg1"/>
                </a:solidFill>
              </a:rPr>
              <a:t>- Trainings/ </a:t>
            </a:r>
            <a:r>
              <a:rPr lang="en-US" sz="2800" dirty="0" err="1">
                <a:solidFill>
                  <a:schemeClr val="bg1"/>
                </a:solidFill>
              </a:rPr>
              <a:t>Webinare</a:t>
            </a:r>
            <a:endParaRPr lang="en-US" sz="2800" dirty="0">
              <a:solidFill>
                <a:schemeClr val="bg1"/>
              </a:solidFill>
            </a:endParaRPr>
          </a:p>
          <a:p>
            <a:pPr marL="114300" indent="0">
              <a:buNone/>
            </a:pPr>
            <a:r>
              <a:rPr lang="en-US" sz="2800" dirty="0">
                <a:solidFill>
                  <a:schemeClr val="bg1"/>
                </a:solidFill>
              </a:rPr>
              <a:t>- Events</a:t>
            </a:r>
          </a:p>
          <a:p>
            <a:pPr marL="114300" indent="0">
              <a:buNone/>
            </a:pPr>
            <a:r>
              <a:rPr lang="en-US" sz="2800" dirty="0">
                <a:solidFill>
                  <a:schemeClr val="bg1"/>
                </a:solidFill>
              </a:rPr>
              <a:t>- </a:t>
            </a:r>
            <a:r>
              <a:rPr lang="en-US" sz="2800" dirty="0" err="1">
                <a:solidFill>
                  <a:schemeClr val="bg1"/>
                </a:solidFill>
              </a:rPr>
              <a:t>Kampagnen</a:t>
            </a:r>
            <a:endParaRPr lang="en-US" sz="2800" dirty="0">
              <a:solidFill>
                <a:schemeClr val="bg1"/>
              </a:solidFill>
            </a:endParaRPr>
          </a:p>
          <a:p>
            <a:pPr marL="114300" indent="0">
              <a:buNone/>
            </a:pPr>
            <a:r>
              <a:rPr lang="en-US" sz="2800" dirty="0">
                <a:solidFill>
                  <a:schemeClr val="bg1"/>
                </a:solidFill>
              </a:rPr>
              <a:t>- </a:t>
            </a:r>
            <a:r>
              <a:rPr lang="en-US" sz="2800" dirty="0" err="1">
                <a:solidFill>
                  <a:schemeClr val="bg1"/>
                </a:solidFill>
              </a:rPr>
              <a:t>Partnersuche</a:t>
            </a:r>
            <a:r>
              <a:rPr lang="en-US" sz="2800" dirty="0">
                <a:solidFill>
                  <a:schemeClr val="bg1"/>
                </a:solidFill>
              </a:rPr>
              <a:t> für intern. </a:t>
            </a:r>
            <a:r>
              <a:rPr lang="en-US" sz="2800" dirty="0" err="1">
                <a:solidFill>
                  <a:schemeClr val="bg1"/>
                </a:solidFill>
              </a:rPr>
              <a:t>Projekte</a:t>
            </a:r>
            <a:r>
              <a:rPr lang="en-US" sz="2800" dirty="0">
                <a:solidFill>
                  <a:schemeClr val="bg1"/>
                </a:solidFill>
              </a:rPr>
              <a:t> und </a:t>
            </a:r>
            <a:r>
              <a:rPr lang="en-US" sz="2800" dirty="0" err="1">
                <a:solidFill>
                  <a:schemeClr val="bg1"/>
                </a:solidFill>
              </a:rPr>
              <a:t>Kontakte</a:t>
            </a:r>
            <a:endParaRPr lang="en-US" sz="2800" dirty="0">
              <a:solidFill>
                <a:schemeClr val="bg1"/>
              </a:solidFill>
            </a:endParaRPr>
          </a:p>
          <a:p>
            <a:pPr marL="114300" indent="0">
              <a:buNone/>
            </a:pPr>
            <a:endParaRPr lang="en-US" sz="2800" dirty="0">
              <a:solidFill>
                <a:srgbClr val="F9C208"/>
              </a:solidFill>
            </a:endParaRPr>
          </a:p>
          <a:p>
            <a:pPr>
              <a:buFontTx/>
              <a:buChar char="-"/>
            </a:pPr>
            <a:endParaRPr lang="en-US" sz="2800" dirty="0">
              <a:solidFill>
                <a:schemeClr val="bg1"/>
              </a:solidFill>
              <a:highlight>
                <a:srgbClr val="160C56"/>
              </a:highlight>
            </a:endParaRPr>
          </a:p>
          <a:p>
            <a:pPr marL="114300" indent="0">
              <a:buNone/>
            </a:pPr>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Tree>
    <p:extLst>
      <p:ext uri="{BB962C8B-B14F-4D97-AF65-F5344CB8AC3E}">
        <p14:creationId xmlns:p14="http://schemas.microsoft.com/office/powerpoint/2010/main" val="1761130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669849" y="1855107"/>
            <a:ext cx="4024071" cy="1532528"/>
          </a:xfrm>
          <a:prstGeom prst="rect">
            <a:avLst/>
          </a:prstGeom>
        </p:spPr>
        <p:txBody>
          <a:bodyPr spcFirstLastPara="1" wrap="square" lIns="91425" tIns="91425" rIns="91425" bIns="91425" anchor="t" anchorCtr="0">
            <a:normAutofit/>
          </a:bodyPr>
          <a:lstStyle/>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indent="0">
              <a:lnSpc>
                <a:spcPct val="90000"/>
              </a:lnSpc>
              <a:buNone/>
            </a:pPr>
            <a:r>
              <a:rPr lang="en-GB" sz="1000" b="1" dirty="0">
                <a:solidFill>
                  <a:srgbClr val="F9C208"/>
                </a:solidFill>
                <a:latin typeface="Roboto"/>
                <a:ea typeface="Roboto"/>
                <a:cs typeface="Roboto"/>
                <a:sym typeface="Roboto"/>
              </a:rPr>
              <a:t>SALTO</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97380"/>
            <a:ext cx="7522500" cy="1224734"/>
          </a:xfrm>
          <a:prstGeom prst="rect">
            <a:avLst/>
          </a:prstGeom>
        </p:spPr>
        <p:txBody>
          <a:bodyPr spcFirstLastPara="1" wrap="square" lIns="91425" tIns="91425" rIns="91425" bIns="91425" anchor="t" anchorCtr="0">
            <a:noAutofit/>
          </a:bodyPr>
          <a:lstStyle/>
          <a:p>
            <a:pPr lvl="0">
              <a:buSzPts val="990"/>
            </a:pPr>
            <a:r>
              <a:rPr lang="en-GB" sz="4720" b="1" dirty="0">
                <a:solidFill>
                  <a:srgbClr val="F9C208"/>
                </a:solidFill>
                <a:latin typeface="Oswald"/>
                <a:ea typeface="Oswald"/>
                <a:cs typeface="Oswald"/>
                <a:sym typeface="Oswald"/>
                <a:hlinkClick r:id="rId3">
                  <a:extLst>
                    <a:ext uri="{A12FA001-AC4F-418D-AE19-62706E023703}">
                      <ahyp:hlinkClr xmlns:ahyp="http://schemas.microsoft.com/office/drawing/2018/hyperlinkcolor" val="tx"/>
                    </a:ext>
                  </a:extLst>
                </a:hlinkClick>
              </a:rPr>
              <a:t>SALTO: the European Training Calendar</a:t>
            </a:r>
            <a:endParaRPr sz="4720" b="1" dirty="0">
              <a:solidFill>
                <a:srgbClr val="F9C208"/>
              </a:solidFill>
              <a:latin typeface="Oswald"/>
              <a:ea typeface="Oswald"/>
              <a:cs typeface="Oswald"/>
              <a:sym typeface="Oswald"/>
              <a:hlinkClick r:id="rId4">
                <a:extLst>
                  <a:ext uri="{A12FA001-AC4F-418D-AE19-62706E023703}">
                    <ahyp:hlinkClr xmlns:ahyp="http://schemas.microsoft.com/office/drawing/2018/hyperlinkcolor" val="tx"/>
                  </a:ext>
                </a:extLst>
              </a:hlinkClick>
            </a:endParaRPr>
          </a:p>
        </p:txBody>
      </p:sp>
      <p:sp>
        <p:nvSpPr>
          <p:cNvPr id="6" name="Google Shape;74;p15">
            <a:extLst>
              <a:ext uri="{FF2B5EF4-FFF2-40B4-BE49-F238E27FC236}">
                <a16:creationId xmlns:a16="http://schemas.microsoft.com/office/drawing/2014/main" id="{47E88761-1EFC-436A-993D-CB74620C44BF}"/>
              </a:ext>
            </a:extLst>
          </p:cNvPr>
          <p:cNvSpPr txBox="1">
            <a:spLocks/>
          </p:cNvSpPr>
          <p:nvPr/>
        </p:nvSpPr>
        <p:spPr>
          <a:xfrm>
            <a:off x="555461" y="3969951"/>
            <a:ext cx="8303404" cy="877351"/>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n-US" sz="2800" dirty="0" err="1">
                <a:solidFill>
                  <a:schemeClr val="bg1"/>
                </a:solidFill>
                <a:highlight>
                  <a:srgbClr val="160C56"/>
                </a:highlight>
              </a:rPr>
              <a:t>Bietet</a:t>
            </a:r>
            <a:r>
              <a:rPr lang="en-US" sz="2800" dirty="0">
                <a:solidFill>
                  <a:schemeClr val="bg1"/>
                </a:solidFill>
                <a:highlight>
                  <a:srgbClr val="160C56"/>
                </a:highlight>
              </a:rPr>
              <a:t> </a:t>
            </a:r>
            <a:r>
              <a:rPr lang="en-US" sz="2800" dirty="0" err="1">
                <a:solidFill>
                  <a:schemeClr val="bg1"/>
                </a:solidFill>
                <a:highlight>
                  <a:srgbClr val="160C56"/>
                </a:highlight>
              </a:rPr>
              <a:t>auch</a:t>
            </a:r>
            <a:r>
              <a:rPr lang="en-US" sz="2800" dirty="0">
                <a:solidFill>
                  <a:schemeClr val="bg1"/>
                </a:solidFill>
                <a:highlight>
                  <a:srgbClr val="160C56"/>
                </a:highlight>
              </a:rPr>
              <a:t> </a:t>
            </a:r>
            <a:r>
              <a:rPr lang="en-US" sz="2800" dirty="0" err="1">
                <a:solidFill>
                  <a:schemeClr val="bg1"/>
                </a:solidFill>
                <a:highlight>
                  <a:srgbClr val="160C56"/>
                </a:highlight>
              </a:rPr>
              <a:t>Möglichkeiten</a:t>
            </a:r>
            <a:r>
              <a:rPr lang="en-US" sz="2800" dirty="0">
                <a:solidFill>
                  <a:schemeClr val="bg1"/>
                </a:solidFill>
                <a:highlight>
                  <a:srgbClr val="160C56"/>
                </a:highlight>
              </a:rPr>
              <a:t> </a:t>
            </a:r>
            <a:r>
              <a:rPr lang="en-US" sz="2800" dirty="0" err="1">
                <a:solidFill>
                  <a:schemeClr val="bg1"/>
                </a:solidFill>
                <a:highlight>
                  <a:srgbClr val="160C56"/>
                </a:highlight>
              </a:rPr>
              <a:t>Jugend</a:t>
            </a:r>
            <a:r>
              <a:rPr lang="en-US" sz="2800" dirty="0">
                <a:solidFill>
                  <a:schemeClr val="bg1"/>
                </a:solidFill>
                <a:highlight>
                  <a:srgbClr val="160C56"/>
                </a:highlight>
              </a:rPr>
              <a:t>(info)</a:t>
            </a:r>
            <a:r>
              <a:rPr lang="en-US" sz="2800" dirty="0" err="1">
                <a:solidFill>
                  <a:schemeClr val="bg1"/>
                </a:solidFill>
                <a:highlight>
                  <a:srgbClr val="160C56"/>
                </a:highlight>
              </a:rPr>
              <a:t>arbeiter</a:t>
            </a:r>
            <a:r>
              <a:rPr lang="en-US" sz="2800" dirty="0">
                <a:solidFill>
                  <a:schemeClr val="bg1"/>
                </a:solidFill>
                <a:highlight>
                  <a:srgbClr val="160C56"/>
                </a:highlight>
              </a:rPr>
              <a:t>*</a:t>
            </a:r>
            <a:r>
              <a:rPr lang="en-US" sz="2800" dirty="0" err="1">
                <a:solidFill>
                  <a:schemeClr val="bg1"/>
                </a:solidFill>
                <a:highlight>
                  <a:srgbClr val="160C56"/>
                </a:highlight>
              </a:rPr>
              <a:t>innen</a:t>
            </a:r>
            <a:r>
              <a:rPr lang="en-US" sz="2800" dirty="0">
                <a:solidFill>
                  <a:schemeClr val="bg1"/>
                </a:solidFill>
                <a:highlight>
                  <a:srgbClr val="160C56"/>
                </a:highlight>
              </a:rPr>
              <a:t> </a:t>
            </a:r>
            <a:r>
              <a:rPr lang="en-US" sz="2800" dirty="0" err="1">
                <a:solidFill>
                  <a:schemeClr val="bg1"/>
                </a:solidFill>
                <a:highlight>
                  <a:srgbClr val="160C56"/>
                </a:highlight>
              </a:rPr>
              <a:t>sowie</a:t>
            </a:r>
            <a:r>
              <a:rPr lang="en-US" sz="2800" dirty="0">
                <a:solidFill>
                  <a:schemeClr val="bg1"/>
                </a:solidFill>
                <a:highlight>
                  <a:srgbClr val="160C56"/>
                </a:highlight>
              </a:rPr>
              <a:t> </a:t>
            </a:r>
            <a:r>
              <a:rPr lang="en-US" sz="2800" dirty="0" err="1">
                <a:solidFill>
                  <a:schemeClr val="bg1"/>
                </a:solidFill>
                <a:highlight>
                  <a:srgbClr val="160C56"/>
                </a:highlight>
              </a:rPr>
              <a:t>junge</a:t>
            </a:r>
            <a:r>
              <a:rPr lang="en-US" sz="2800" dirty="0">
                <a:solidFill>
                  <a:schemeClr val="bg1"/>
                </a:solidFill>
                <a:highlight>
                  <a:srgbClr val="160C56"/>
                </a:highlight>
              </a:rPr>
              <a:t> Menschen </a:t>
            </a:r>
            <a:r>
              <a:rPr lang="en-US" sz="2800" dirty="0">
                <a:solidFill>
                  <a:schemeClr val="bg1"/>
                </a:solidFill>
                <a:highlight>
                  <a:srgbClr val="160C56"/>
                </a:highlight>
                <a:sym typeface="Wingdings" panose="05000000000000000000" pitchFamily="2" charset="2"/>
              </a:rPr>
              <a:t></a:t>
            </a:r>
            <a:endParaRPr lang="en-US" sz="2800" dirty="0">
              <a:solidFill>
                <a:srgbClr val="F9C208"/>
              </a:solidFill>
            </a:endParaRPr>
          </a:p>
          <a:p>
            <a:pPr>
              <a:buFontTx/>
              <a:buChar char="-"/>
            </a:pPr>
            <a:endParaRPr lang="en-US" sz="2800" dirty="0">
              <a:solidFill>
                <a:schemeClr val="bg1"/>
              </a:solidFill>
              <a:highlight>
                <a:srgbClr val="160C56"/>
              </a:highlight>
            </a:endParaRPr>
          </a:p>
          <a:p>
            <a:pPr marL="114300" indent="0">
              <a:buNone/>
            </a:pPr>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0" indent="0">
              <a:buFont typeface="Arial"/>
              <a:buNone/>
            </a:pPr>
            <a:endParaRPr lang="de-AT" sz="2800" dirty="0">
              <a:solidFill>
                <a:schemeClr val="bg1"/>
              </a:solidFill>
            </a:endParaRPr>
          </a:p>
          <a:p>
            <a:endParaRPr lang="de-AT" sz="2800" dirty="0">
              <a:solidFill>
                <a:schemeClr val="bg1"/>
              </a:solidFill>
            </a:endParaRPr>
          </a:p>
          <a:p>
            <a:endParaRPr lang="de-AT" sz="2800" dirty="0">
              <a:solidFill>
                <a:schemeClr val="bg1"/>
              </a:solidFill>
            </a:endParaRP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p:txBody>
      </p:sp>
      <p:pic>
        <p:nvPicPr>
          <p:cNvPr id="2" name="Grafik 1">
            <a:extLst>
              <a:ext uri="{FF2B5EF4-FFF2-40B4-BE49-F238E27FC236}">
                <a16:creationId xmlns:a16="http://schemas.microsoft.com/office/drawing/2014/main" id="{38F940B9-D221-4227-BD5B-4410B674A9D0}"/>
              </a:ext>
            </a:extLst>
          </p:cNvPr>
          <p:cNvPicPr>
            <a:picLocks noChangeAspect="1"/>
          </p:cNvPicPr>
          <p:nvPr/>
        </p:nvPicPr>
        <p:blipFill>
          <a:blip r:embed="rId5"/>
          <a:stretch>
            <a:fillRect/>
          </a:stretch>
        </p:blipFill>
        <p:spPr>
          <a:xfrm>
            <a:off x="771772" y="1805783"/>
            <a:ext cx="3057952" cy="2114845"/>
          </a:xfrm>
          <a:prstGeom prst="rect">
            <a:avLst/>
          </a:prstGeom>
        </p:spPr>
      </p:pic>
    </p:spTree>
    <p:extLst>
      <p:ext uri="{BB962C8B-B14F-4D97-AF65-F5344CB8AC3E}">
        <p14:creationId xmlns:p14="http://schemas.microsoft.com/office/powerpoint/2010/main" val="241544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130"/>
        <p:cNvGrpSpPr/>
        <p:nvPr/>
      </p:nvGrpSpPr>
      <p:grpSpPr>
        <a:xfrm>
          <a:off x="0" y="0"/>
          <a:ext cx="0" cy="0"/>
          <a:chOff x="0" y="0"/>
          <a:chExt cx="0" cy="0"/>
        </a:xfrm>
      </p:grpSpPr>
      <p:sp>
        <p:nvSpPr>
          <p:cNvPr id="131" name="Google Shape;131;p21"/>
          <p:cNvSpPr/>
          <p:nvPr/>
        </p:nvSpPr>
        <p:spPr>
          <a:xfrm flipH="1">
            <a:off x="0" y="4635000"/>
            <a:ext cx="9144000" cy="508500"/>
          </a:xfrm>
          <a:prstGeom prst="rect">
            <a:avLst/>
          </a:prstGeom>
          <a:solidFill>
            <a:srgbClr val="0C0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21"/>
          <p:cNvPicPr preferRelativeResize="0"/>
          <p:nvPr/>
        </p:nvPicPr>
        <p:blipFill>
          <a:blip r:embed="rId3">
            <a:alphaModFix/>
          </a:blip>
          <a:stretch>
            <a:fillRect/>
          </a:stretch>
        </p:blipFill>
        <p:spPr>
          <a:xfrm>
            <a:off x="7935145" y="4821506"/>
            <a:ext cx="868803" cy="162050"/>
          </a:xfrm>
          <a:prstGeom prst="rect">
            <a:avLst/>
          </a:prstGeom>
          <a:noFill/>
          <a:ln>
            <a:noFill/>
          </a:ln>
        </p:spPr>
      </p:pic>
      <p:sp>
        <p:nvSpPr>
          <p:cNvPr id="134" name="Google Shape;134;p21"/>
          <p:cNvSpPr txBox="1">
            <a:spLocks noGrp="1"/>
          </p:cNvSpPr>
          <p:nvPr>
            <p:ph type="title"/>
          </p:nvPr>
        </p:nvSpPr>
        <p:spPr>
          <a:xfrm>
            <a:off x="171649" y="580103"/>
            <a:ext cx="8874027" cy="4117672"/>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90"/>
              <a:buNone/>
            </a:pPr>
            <a:r>
              <a:rPr lang="en-US" sz="5020" b="1" dirty="0">
                <a:solidFill>
                  <a:srgbClr val="F9C208"/>
                </a:solidFill>
                <a:latin typeface="Oswald"/>
                <a:ea typeface="Oswald"/>
                <a:cs typeface="Oswald"/>
                <a:sym typeface="Oswald"/>
              </a:rPr>
              <a:t>Zeit für </a:t>
            </a:r>
            <a:r>
              <a:rPr lang="en-US" sz="5020" b="1" dirty="0" err="1">
                <a:solidFill>
                  <a:srgbClr val="F9C208"/>
                </a:solidFill>
                <a:latin typeface="Oswald"/>
                <a:ea typeface="Oswald"/>
                <a:cs typeface="Oswald"/>
                <a:sym typeface="Oswald"/>
              </a:rPr>
              <a:t>Fragen</a:t>
            </a:r>
            <a:r>
              <a:rPr lang="en-US" sz="5020" b="1" dirty="0">
                <a:solidFill>
                  <a:srgbClr val="F9C208"/>
                </a:solidFill>
                <a:latin typeface="Oswald"/>
                <a:ea typeface="Oswald"/>
                <a:cs typeface="Oswald"/>
                <a:sym typeface="Oswald"/>
              </a:rPr>
              <a:t>!</a:t>
            </a:r>
            <a:br>
              <a:rPr lang="en-US" sz="5020" b="1" dirty="0">
                <a:solidFill>
                  <a:srgbClr val="F9C208"/>
                </a:solidFill>
                <a:latin typeface="Oswald"/>
                <a:ea typeface="Oswald"/>
                <a:cs typeface="Oswald"/>
                <a:sym typeface="Oswald"/>
              </a:rPr>
            </a:br>
            <a:br>
              <a:rPr lang="en-US" sz="5020" b="1" dirty="0">
                <a:solidFill>
                  <a:srgbClr val="F9C208"/>
                </a:solidFill>
                <a:latin typeface="Oswald"/>
                <a:ea typeface="Oswald"/>
                <a:cs typeface="Oswald"/>
                <a:sym typeface="Oswald"/>
              </a:rPr>
            </a:br>
            <a:br>
              <a:rPr lang="en-US" sz="5020" b="1" dirty="0">
                <a:solidFill>
                  <a:srgbClr val="F9C208"/>
                </a:solidFill>
                <a:latin typeface="Oswald"/>
                <a:ea typeface="Oswald"/>
                <a:cs typeface="Oswald"/>
                <a:sym typeface="Oswald"/>
              </a:rPr>
            </a:br>
            <a:r>
              <a:rPr lang="en-US" sz="5020" b="1" dirty="0" err="1">
                <a:solidFill>
                  <a:srgbClr val="0C004B"/>
                </a:solidFill>
                <a:latin typeface="Oswald"/>
                <a:ea typeface="Oswald"/>
                <a:cs typeface="Oswald"/>
                <a:sym typeface="Oswald"/>
              </a:rPr>
              <a:t>Danke</a:t>
            </a:r>
            <a:r>
              <a:rPr lang="en-US" sz="5020" b="1" dirty="0">
                <a:solidFill>
                  <a:srgbClr val="0C004B"/>
                </a:solidFill>
                <a:latin typeface="Oswald"/>
                <a:ea typeface="Oswald"/>
                <a:cs typeface="Oswald"/>
                <a:sym typeface="Oswald"/>
              </a:rPr>
              <a:t> für </a:t>
            </a:r>
            <a:r>
              <a:rPr lang="en-US" sz="5020" b="1" dirty="0" err="1">
                <a:solidFill>
                  <a:srgbClr val="0C004B"/>
                </a:solidFill>
                <a:latin typeface="Oswald"/>
                <a:ea typeface="Oswald"/>
                <a:cs typeface="Oswald"/>
                <a:sym typeface="Oswald"/>
              </a:rPr>
              <a:t>eure</a:t>
            </a:r>
            <a:r>
              <a:rPr lang="en-US" sz="5020" b="1" dirty="0">
                <a:solidFill>
                  <a:srgbClr val="0C004B"/>
                </a:solidFill>
                <a:latin typeface="Oswald"/>
                <a:ea typeface="Oswald"/>
                <a:cs typeface="Oswald"/>
                <a:sym typeface="Oswald"/>
              </a:rPr>
              <a:t> </a:t>
            </a:r>
            <a:r>
              <a:rPr lang="en-US" sz="5020" b="1" dirty="0" err="1">
                <a:solidFill>
                  <a:srgbClr val="0C004B"/>
                </a:solidFill>
                <a:latin typeface="Oswald"/>
                <a:ea typeface="Oswald"/>
                <a:cs typeface="Oswald"/>
                <a:sym typeface="Oswald"/>
              </a:rPr>
              <a:t>Aufmerksamkeit</a:t>
            </a:r>
            <a:r>
              <a:rPr lang="en-US" sz="5020" b="1" dirty="0">
                <a:solidFill>
                  <a:srgbClr val="0C004B"/>
                </a:solidFill>
                <a:latin typeface="Oswald"/>
                <a:ea typeface="Oswald"/>
                <a:cs typeface="Oswald"/>
                <a:sym typeface="Oswald"/>
              </a:rPr>
              <a:t> </a:t>
            </a:r>
            <a:endParaRPr lang="en-US" sz="5020" b="1" dirty="0">
              <a:solidFill>
                <a:srgbClr val="FFC000"/>
              </a:solidFill>
              <a:latin typeface="Oswald"/>
              <a:ea typeface="Oswald"/>
              <a:cs typeface="Oswald"/>
              <a:sym typeface="Oswald"/>
            </a:endParaRPr>
          </a:p>
        </p:txBody>
      </p:sp>
      <p:sp>
        <p:nvSpPr>
          <p:cNvPr id="6" name="Google Shape;68;p14">
            <a:extLst>
              <a:ext uri="{FF2B5EF4-FFF2-40B4-BE49-F238E27FC236}">
                <a16:creationId xmlns:a16="http://schemas.microsoft.com/office/drawing/2014/main" id="{EB436E7F-3F0B-4E5D-B72A-826D0D2A0459}"/>
              </a:ext>
            </a:extLst>
          </p:cNvPr>
          <p:cNvSpPr txBox="1">
            <a:spLocks/>
          </p:cNvSpPr>
          <p:nvPr/>
        </p:nvSpPr>
        <p:spPr>
          <a:xfrm>
            <a:off x="8369546" y="3875412"/>
            <a:ext cx="774454" cy="9460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990"/>
            </a:pPr>
            <a:r>
              <a:rPr lang="en-GB" sz="4000" b="1">
                <a:solidFill>
                  <a:srgbClr val="F9C208"/>
                </a:solidFill>
                <a:latin typeface="Oswald"/>
                <a:ea typeface="Oswald"/>
                <a:cs typeface="Oswald"/>
                <a:sym typeface="Wingdings" panose="05000000000000000000" pitchFamily="2" charset="2"/>
              </a:rPr>
              <a:t></a:t>
            </a:r>
            <a:endParaRPr lang="en-GB" sz="4000" b="1" dirty="0">
              <a:solidFill>
                <a:srgbClr val="F9C208"/>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700970" y="1335139"/>
            <a:ext cx="7669751" cy="2368551"/>
          </a:xfrm>
          <a:prstGeom prst="rect">
            <a:avLst/>
          </a:prstGeom>
        </p:spPr>
        <p:txBody>
          <a:bodyPr spcFirstLastPara="1" wrap="square" lIns="91425" tIns="91425" rIns="91425" bIns="91425" anchor="t" anchorCtr="0">
            <a:normAutofit/>
          </a:bodyPr>
          <a:lstStyle/>
          <a:p>
            <a:pPr marL="0" lvl="0" indent="0">
              <a:lnSpc>
                <a:spcPct val="100000"/>
              </a:lnSpc>
              <a:buNone/>
            </a:pPr>
            <a:r>
              <a:rPr lang="de-DE" sz="2500" dirty="0">
                <a:solidFill>
                  <a:schemeClr val="bg1"/>
                </a:solidFill>
                <a:latin typeface="Roboto Light"/>
                <a:ea typeface="Roboto Light"/>
                <a:cs typeface="Roboto Light"/>
                <a:sym typeface="Roboto Light"/>
              </a:rPr>
              <a:t>Das Bewusstsein junger Menschen bezüglich Mobilitätsmöglichkeiten zu schärfen &amp; sie zu ermutigen, aktive Bürger*innen zu werden.</a:t>
            </a: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700970" y="482689"/>
            <a:ext cx="7522500" cy="17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720" b="1" dirty="0" err="1">
                <a:solidFill>
                  <a:srgbClr val="F9C208"/>
                </a:solidFill>
                <a:latin typeface="Oswald"/>
                <a:ea typeface="Oswald"/>
                <a:cs typeface="Oswald"/>
                <a:sym typeface="Oswald"/>
              </a:rPr>
              <a:t>Eurodesk</a:t>
            </a:r>
            <a:endParaRPr sz="4720" b="1" dirty="0">
              <a:solidFill>
                <a:srgbClr val="F9C208"/>
              </a:solidFill>
              <a:latin typeface="Oswald"/>
              <a:ea typeface="Oswald"/>
              <a:cs typeface="Oswald"/>
              <a:sym typeface="Oswald"/>
            </a:endParaRPr>
          </a:p>
        </p:txBody>
      </p:sp>
      <p:pic>
        <p:nvPicPr>
          <p:cNvPr id="3" name="Grafik 2">
            <a:extLst>
              <a:ext uri="{FF2B5EF4-FFF2-40B4-BE49-F238E27FC236}">
                <a16:creationId xmlns:a16="http://schemas.microsoft.com/office/drawing/2014/main" id="{EB647E28-E2CF-4AF3-ABD8-AB5775E70472}"/>
              </a:ext>
            </a:extLst>
          </p:cNvPr>
          <p:cNvPicPr>
            <a:picLocks noChangeAspect="1"/>
          </p:cNvPicPr>
          <p:nvPr/>
        </p:nvPicPr>
        <p:blipFill>
          <a:blip r:embed="rId3"/>
          <a:stretch>
            <a:fillRect/>
          </a:stretch>
        </p:blipFill>
        <p:spPr>
          <a:xfrm>
            <a:off x="6415668" y="2503044"/>
            <a:ext cx="2511927" cy="2475323"/>
          </a:xfrm>
          <a:prstGeom prst="rect">
            <a:avLst/>
          </a:prstGeom>
        </p:spPr>
      </p:pic>
      <p:sp>
        <p:nvSpPr>
          <p:cNvPr id="6" name="Google Shape;74;p15">
            <a:extLst>
              <a:ext uri="{FF2B5EF4-FFF2-40B4-BE49-F238E27FC236}">
                <a16:creationId xmlns:a16="http://schemas.microsoft.com/office/drawing/2014/main" id="{71D33A0E-2177-4231-9F7F-20656B10F7B5}"/>
              </a:ext>
            </a:extLst>
          </p:cNvPr>
          <p:cNvSpPr txBox="1">
            <a:spLocks/>
          </p:cNvSpPr>
          <p:nvPr/>
        </p:nvSpPr>
        <p:spPr>
          <a:xfrm>
            <a:off x="700970" y="2779844"/>
            <a:ext cx="3332170" cy="2011500"/>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42900">
              <a:lnSpc>
                <a:spcPct val="100000"/>
              </a:lnSpc>
              <a:buClr>
                <a:schemeClr val="bg1"/>
              </a:buClr>
            </a:pPr>
            <a:r>
              <a:rPr lang="de-DE" sz="2500" dirty="0">
                <a:solidFill>
                  <a:schemeClr val="bg1"/>
                </a:solidFill>
                <a:latin typeface="Roboto Light"/>
                <a:ea typeface="Roboto Light"/>
                <a:cs typeface="Roboto Light"/>
                <a:sym typeface="Roboto Light"/>
              </a:rPr>
              <a:t>Gegründet 1990</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342900">
              <a:lnSpc>
                <a:spcPct val="100000"/>
              </a:lnSpc>
              <a:buClr>
                <a:schemeClr val="bg1"/>
              </a:buClr>
            </a:pPr>
            <a:r>
              <a:rPr lang="de-DE" sz="2500" dirty="0">
                <a:solidFill>
                  <a:schemeClr val="bg1"/>
                </a:solidFill>
                <a:latin typeface="Roboto Light"/>
                <a:ea typeface="Roboto Light"/>
                <a:cs typeface="Roboto Light"/>
                <a:sym typeface="Roboto Light"/>
              </a:rPr>
              <a:t>36 Länder + EBL</a:t>
            </a:r>
            <a:br>
              <a:rPr lang="de-DE" sz="2500" dirty="0">
                <a:solidFill>
                  <a:schemeClr val="bg1"/>
                </a:solidFill>
                <a:latin typeface="Roboto Light"/>
                <a:ea typeface="Roboto Light"/>
                <a:cs typeface="Roboto Light"/>
                <a:sym typeface="Roboto Light"/>
              </a:rPr>
            </a:br>
            <a:r>
              <a:rPr lang="de-DE" sz="2500" dirty="0">
                <a:solidFill>
                  <a:schemeClr val="bg1"/>
                </a:solidFill>
                <a:latin typeface="Roboto Light"/>
                <a:ea typeface="Roboto Light"/>
                <a:cs typeface="Roboto Light"/>
                <a:sym typeface="Roboto Light"/>
              </a:rPr>
              <a:t>           </a:t>
            </a:r>
          </a:p>
          <a:p>
            <a:pPr marL="342900">
              <a:lnSpc>
                <a:spcPct val="100000"/>
              </a:lnSpc>
              <a:buClr>
                <a:schemeClr val="bg1"/>
              </a:buClr>
            </a:pPr>
            <a:r>
              <a:rPr lang="de-DE" sz="2500" dirty="0">
                <a:solidFill>
                  <a:schemeClr val="bg1"/>
                </a:solidFill>
                <a:latin typeface="Roboto Light"/>
                <a:ea typeface="Roboto Light"/>
                <a:cs typeface="Roboto Light"/>
                <a:sym typeface="Roboto Light"/>
              </a:rPr>
              <a:t>&gt; 4000 Partner*innen</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0" indent="0">
              <a:lnSpc>
                <a:spcPct val="100000"/>
              </a:lnSpc>
              <a:buClr>
                <a:schemeClr val="bg1"/>
              </a:buClr>
              <a:buNone/>
            </a:pPr>
            <a:r>
              <a:rPr lang="de-DE" sz="2500" dirty="0">
                <a:solidFill>
                  <a:srgbClr val="F9C208"/>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https://eurodesk.eu/</a:t>
            </a:r>
            <a:r>
              <a:rPr lang="de-DE" sz="2500" dirty="0">
                <a:solidFill>
                  <a:srgbClr val="F9C208"/>
                </a:solidFill>
                <a:latin typeface="Roboto Light"/>
                <a:ea typeface="Roboto Light"/>
                <a:cs typeface="Roboto Light"/>
                <a:sym typeface="Roboto Light"/>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714433" y="1193254"/>
            <a:ext cx="6322094" cy="3335203"/>
          </a:xfrm>
          <a:prstGeom prst="rect">
            <a:avLst/>
          </a:prstGeom>
        </p:spPr>
        <p:txBody>
          <a:bodyPr spcFirstLastPara="1" wrap="square" lIns="91425" tIns="91425" rIns="91425" bIns="91425" anchor="t" anchorCtr="0">
            <a:normAutofit fontScale="77500" lnSpcReduction="20000"/>
          </a:bodyPr>
          <a:lstStyle/>
          <a:p>
            <a:pPr marL="342900">
              <a:lnSpc>
                <a:spcPct val="100000"/>
              </a:lnSpc>
              <a:buClr>
                <a:schemeClr val="bg1"/>
              </a:buClr>
            </a:pPr>
            <a:r>
              <a:rPr lang="de-DE" sz="2500" dirty="0" err="1">
                <a:solidFill>
                  <a:schemeClr val="bg1"/>
                </a:solidFill>
                <a:latin typeface="Roboto Light"/>
                <a:ea typeface="Roboto Light"/>
                <a:cs typeface="Roboto Light"/>
                <a:sym typeface="Roboto Light"/>
              </a:rPr>
              <a:t>Eurodesk</a:t>
            </a:r>
            <a:r>
              <a:rPr lang="de-DE" sz="2500" dirty="0">
                <a:solidFill>
                  <a:schemeClr val="bg1"/>
                </a:solidFill>
                <a:latin typeface="Roboto Light"/>
                <a:ea typeface="Roboto Light"/>
                <a:cs typeface="Roboto Light"/>
                <a:sym typeface="Roboto Light"/>
              </a:rPr>
              <a:t> ist Teil von </a:t>
            </a:r>
            <a:r>
              <a:rPr lang="de-DE" sz="2500" dirty="0">
                <a:solidFill>
                  <a:schemeClr val="bg1"/>
                </a:solidFill>
                <a:highlight>
                  <a:srgbClr val="160C56"/>
                </a:highlight>
                <a:latin typeface="Roboto Light"/>
                <a:ea typeface="Roboto Light"/>
                <a:cs typeface="Roboto Light"/>
                <a:sym typeface="Roboto Light"/>
              </a:rPr>
              <a:t>Erasmus+</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342900">
              <a:lnSpc>
                <a:spcPct val="100000"/>
              </a:lnSpc>
              <a:buClr>
                <a:schemeClr val="bg1"/>
              </a:buClr>
            </a:pPr>
            <a:r>
              <a:rPr lang="de-DE" sz="2500" dirty="0">
                <a:solidFill>
                  <a:schemeClr val="bg1"/>
                </a:solidFill>
                <a:latin typeface="Roboto Light"/>
                <a:ea typeface="Roboto Light"/>
                <a:cs typeface="Roboto Light"/>
                <a:sym typeface="Roboto Light"/>
              </a:rPr>
              <a:t>Koordinierungsstelle: </a:t>
            </a:r>
            <a:r>
              <a:rPr lang="de-DE" sz="2500" dirty="0" err="1">
                <a:solidFill>
                  <a:schemeClr val="bg1"/>
                </a:solidFill>
                <a:latin typeface="Roboto Light"/>
                <a:ea typeface="Roboto Light"/>
                <a:cs typeface="Roboto Light"/>
                <a:sym typeface="Roboto Light"/>
              </a:rPr>
              <a:t>Eurodesk</a:t>
            </a:r>
            <a:r>
              <a:rPr lang="de-DE" sz="2500" dirty="0">
                <a:solidFill>
                  <a:schemeClr val="bg1"/>
                </a:solidFill>
                <a:latin typeface="Roboto Light"/>
                <a:ea typeface="Roboto Light"/>
                <a:cs typeface="Roboto Light"/>
                <a:sym typeface="Roboto Light"/>
              </a:rPr>
              <a:t> </a:t>
            </a:r>
            <a:r>
              <a:rPr lang="de-DE" sz="2500" dirty="0" err="1">
                <a:solidFill>
                  <a:schemeClr val="bg1"/>
                </a:solidFill>
                <a:latin typeface="Roboto Light"/>
                <a:ea typeface="Roboto Light"/>
                <a:cs typeface="Roboto Light"/>
                <a:sym typeface="Roboto Light"/>
              </a:rPr>
              <a:t>Brussels</a:t>
            </a:r>
            <a:r>
              <a:rPr lang="de-DE" sz="2500" dirty="0">
                <a:solidFill>
                  <a:schemeClr val="bg1"/>
                </a:solidFill>
                <a:latin typeface="Roboto Light"/>
                <a:ea typeface="Roboto Light"/>
                <a:cs typeface="Roboto Light"/>
                <a:sym typeface="Roboto Light"/>
              </a:rPr>
              <a:t> Link (EBL)</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342900">
              <a:lnSpc>
                <a:spcPct val="100000"/>
              </a:lnSpc>
              <a:buClr>
                <a:schemeClr val="bg1"/>
              </a:buClr>
            </a:pPr>
            <a:r>
              <a:rPr lang="de-DE" sz="2500" dirty="0">
                <a:solidFill>
                  <a:schemeClr val="bg1"/>
                </a:solidFill>
                <a:latin typeface="Roboto Light"/>
                <a:ea typeface="Roboto Light"/>
                <a:cs typeface="Roboto Light"/>
                <a:sym typeface="Roboto Light"/>
              </a:rPr>
              <a:t>Executive </a:t>
            </a:r>
            <a:r>
              <a:rPr lang="de-DE" sz="2500" dirty="0" err="1">
                <a:solidFill>
                  <a:schemeClr val="bg1"/>
                </a:solidFill>
                <a:latin typeface="Roboto Light"/>
                <a:ea typeface="Roboto Light"/>
                <a:cs typeface="Roboto Light"/>
                <a:sym typeface="Roboto Light"/>
              </a:rPr>
              <a:t>Comitee</a:t>
            </a:r>
            <a:r>
              <a:rPr lang="de-DE" sz="2500" dirty="0">
                <a:solidFill>
                  <a:schemeClr val="bg1"/>
                </a:solidFill>
                <a:latin typeface="Roboto Light"/>
                <a:ea typeface="Roboto Light"/>
                <a:cs typeface="Roboto Light"/>
                <a:sym typeface="Roboto Light"/>
              </a:rPr>
              <a:t>: Nationale Koordinator*innen</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342900">
              <a:lnSpc>
                <a:spcPct val="100000"/>
              </a:lnSpc>
              <a:buClr>
                <a:schemeClr val="bg1"/>
              </a:buClr>
            </a:pPr>
            <a:r>
              <a:rPr lang="de-DE" sz="2500" dirty="0">
                <a:solidFill>
                  <a:schemeClr val="bg1"/>
                </a:solidFill>
                <a:latin typeface="Roboto Light"/>
                <a:ea typeface="Roboto Light"/>
                <a:cs typeface="Roboto Light"/>
                <a:sym typeface="Roboto Light"/>
              </a:rPr>
              <a:t>Nationale Koordinator*innen: ca. 70% bei Nationalagentur angesiedelt</a:t>
            </a:r>
          </a:p>
          <a:p>
            <a:pPr marL="342900">
              <a:lnSpc>
                <a:spcPct val="100000"/>
              </a:lnSpc>
              <a:buClr>
                <a:schemeClr val="bg1"/>
              </a:buClr>
            </a:pPr>
            <a:endParaRPr lang="de-DE" sz="2500" dirty="0">
              <a:solidFill>
                <a:schemeClr val="bg1"/>
              </a:solidFill>
              <a:latin typeface="Roboto Light"/>
              <a:ea typeface="Roboto Light"/>
              <a:cs typeface="Roboto Light"/>
              <a:sym typeface="Roboto Light"/>
            </a:endParaRPr>
          </a:p>
          <a:p>
            <a:pPr marL="342900">
              <a:lnSpc>
                <a:spcPct val="100000"/>
              </a:lnSpc>
              <a:buClr>
                <a:schemeClr val="bg1"/>
              </a:buClr>
            </a:pPr>
            <a:r>
              <a:rPr lang="de-DE" sz="2500" dirty="0">
                <a:solidFill>
                  <a:schemeClr val="bg1"/>
                </a:solidFill>
                <a:latin typeface="Roboto Light"/>
                <a:ea typeface="Roboto Light"/>
                <a:cs typeface="Roboto Light"/>
                <a:sym typeface="Roboto Light"/>
              </a:rPr>
              <a:t>Multiplikator*innen</a:t>
            </a:r>
          </a:p>
          <a:p>
            <a:pPr marL="0" indent="0">
              <a:lnSpc>
                <a:spcPct val="100000"/>
              </a:lnSpc>
              <a:buClr>
                <a:schemeClr val="bg1"/>
              </a:buClr>
              <a:buNone/>
            </a:pPr>
            <a:r>
              <a:rPr lang="de-DE" sz="2500" dirty="0">
                <a:solidFill>
                  <a:schemeClr val="bg1"/>
                </a:solidFill>
                <a:latin typeface="Roboto Light"/>
                <a:ea typeface="Roboto Light"/>
                <a:cs typeface="Roboto Light"/>
                <a:sym typeface="Roboto Light"/>
              </a:rPr>
              <a:t>- je nach nationalen Kontext unterschiedliche Stellen/ Personen </a:t>
            </a:r>
            <a:r>
              <a:rPr lang="de-DE" sz="2500" dirty="0" err="1">
                <a:solidFill>
                  <a:schemeClr val="bg1"/>
                </a:solidFill>
                <a:latin typeface="Roboto Light"/>
                <a:ea typeface="Roboto Light"/>
                <a:cs typeface="Roboto Light"/>
                <a:sym typeface="Roboto Light"/>
              </a:rPr>
              <a:t>zB</a:t>
            </a:r>
            <a:r>
              <a:rPr lang="de-DE" sz="2500" dirty="0">
                <a:solidFill>
                  <a:schemeClr val="bg1"/>
                </a:solidFill>
                <a:latin typeface="Roboto Light"/>
                <a:ea typeface="Roboto Light"/>
                <a:cs typeface="Roboto Light"/>
                <a:sym typeface="Roboto Light"/>
              </a:rPr>
              <a:t> Lehrer*innen, Bildungsberater*innen, Jugend(</a:t>
            </a:r>
            <a:r>
              <a:rPr lang="de-DE" sz="2500" dirty="0" err="1">
                <a:solidFill>
                  <a:schemeClr val="bg1"/>
                </a:solidFill>
                <a:latin typeface="Roboto Light"/>
                <a:ea typeface="Roboto Light"/>
                <a:cs typeface="Roboto Light"/>
                <a:sym typeface="Roboto Light"/>
              </a:rPr>
              <a:t>info</a:t>
            </a:r>
            <a:r>
              <a:rPr lang="de-DE" sz="2500" dirty="0">
                <a:solidFill>
                  <a:schemeClr val="bg1"/>
                </a:solidFill>
                <a:latin typeface="Roboto Light"/>
                <a:ea typeface="Roboto Light"/>
                <a:cs typeface="Roboto Light"/>
                <a:sym typeface="Roboto Light"/>
              </a:rPr>
              <a:t>) </a:t>
            </a:r>
            <a:r>
              <a:rPr lang="de-DE" sz="2500" dirty="0" err="1">
                <a:solidFill>
                  <a:schemeClr val="bg1"/>
                </a:solidFill>
                <a:latin typeface="Roboto Light"/>
                <a:ea typeface="Roboto Light"/>
                <a:cs typeface="Roboto Light"/>
                <a:sym typeface="Roboto Light"/>
              </a:rPr>
              <a:t>arbeiter</a:t>
            </a:r>
            <a:r>
              <a:rPr lang="de-DE" sz="2500" dirty="0">
                <a:solidFill>
                  <a:schemeClr val="bg1"/>
                </a:solidFill>
                <a:latin typeface="Roboto Light"/>
                <a:ea typeface="Roboto Light"/>
                <a:cs typeface="Roboto Light"/>
                <a:sym typeface="Roboto Light"/>
              </a:rPr>
              <a:t>*innen etc. </a:t>
            </a:r>
          </a:p>
        </p:txBody>
      </p:sp>
      <p:sp>
        <p:nvSpPr>
          <p:cNvPr id="75" name="Google Shape;75;p15"/>
          <p:cNvSpPr txBox="1">
            <a:spLocks noGrp="1"/>
          </p:cNvSpPr>
          <p:nvPr>
            <p:ph type="body" idx="1"/>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77" name="Google Shape;77;p15"/>
          <p:cNvSpPr txBox="1">
            <a:spLocks noGrp="1"/>
          </p:cNvSpPr>
          <p:nvPr>
            <p:ph type="title"/>
          </p:nvPr>
        </p:nvSpPr>
        <p:spPr>
          <a:xfrm>
            <a:off x="669849" y="-502421"/>
            <a:ext cx="7522500" cy="12247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br>
              <a:rPr lang="en-GB" sz="4720" b="1" dirty="0">
                <a:solidFill>
                  <a:srgbClr val="F9C208"/>
                </a:solidFill>
                <a:latin typeface="Oswald"/>
                <a:ea typeface="Oswald"/>
                <a:cs typeface="Oswald"/>
                <a:sym typeface="Oswald"/>
              </a:rPr>
            </a:br>
            <a:r>
              <a:rPr lang="en-GB" sz="4720" b="1" dirty="0">
                <a:solidFill>
                  <a:srgbClr val="F9C208"/>
                </a:solidFill>
                <a:latin typeface="Oswald"/>
                <a:ea typeface="Oswald"/>
                <a:cs typeface="Oswald"/>
                <a:sym typeface="Oswald"/>
              </a:rPr>
              <a:t>STRUKTUR</a:t>
            </a:r>
            <a:endParaRPr sz="4720" b="1" dirty="0">
              <a:solidFill>
                <a:srgbClr val="F9C208"/>
              </a:solidFill>
              <a:latin typeface="Oswald"/>
              <a:ea typeface="Oswald"/>
              <a:cs typeface="Oswald"/>
              <a:sym typeface="Oswald"/>
            </a:endParaRPr>
          </a:p>
        </p:txBody>
      </p:sp>
      <p:pic>
        <p:nvPicPr>
          <p:cNvPr id="3" name="Grafik 2">
            <a:extLst>
              <a:ext uri="{FF2B5EF4-FFF2-40B4-BE49-F238E27FC236}">
                <a16:creationId xmlns:a16="http://schemas.microsoft.com/office/drawing/2014/main" id="{F92F2A80-160D-4D39-A6F7-245F501B9D6F}"/>
              </a:ext>
            </a:extLst>
          </p:cNvPr>
          <p:cNvPicPr>
            <a:picLocks noChangeAspect="1"/>
          </p:cNvPicPr>
          <p:nvPr/>
        </p:nvPicPr>
        <p:blipFill>
          <a:blip r:embed="rId3"/>
          <a:stretch>
            <a:fillRect/>
          </a:stretch>
        </p:blipFill>
        <p:spPr>
          <a:xfrm>
            <a:off x="6837274" y="1610587"/>
            <a:ext cx="2080303" cy="2080303"/>
          </a:xfrm>
          <a:prstGeom prst="rect">
            <a:avLst/>
          </a:prstGeom>
        </p:spPr>
      </p:pic>
    </p:spTree>
    <p:extLst>
      <p:ext uri="{BB962C8B-B14F-4D97-AF65-F5344CB8AC3E}">
        <p14:creationId xmlns:p14="http://schemas.microsoft.com/office/powerpoint/2010/main" val="13840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rot="-5400000">
            <a:off x="-2410200" y="2410200"/>
            <a:ext cx="5145300" cy="324900"/>
          </a:xfrm>
          <a:prstGeom prst="rect">
            <a:avLst/>
          </a:prstGeom>
          <a:solidFill>
            <a:srgbClr val="F9C208"/>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445CD2"/>
                </a:solidFill>
                <a:latin typeface="Roboto"/>
                <a:ea typeface="Roboto"/>
                <a:cs typeface="Roboto"/>
                <a:sym typeface="Roboto"/>
              </a:rPr>
              <a:t>EURODESK</a:t>
            </a:r>
            <a:endParaRPr sz="1000" b="1" dirty="0">
              <a:solidFill>
                <a:srgbClr val="445CD2"/>
              </a:solidFill>
              <a:latin typeface="Roboto"/>
              <a:ea typeface="Roboto"/>
              <a:cs typeface="Roboto"/>
              <a:sym typeface="Roboto"/>
            </a:endParaRPr>
          </a:p>
        </p:txBody>
      </p:sp>
      <p:sp>
        <p:nvSpPr>
          <p:cNvPr id="104" name="Google Shape;104;p18"/>
          <p:cNvSpPr txBox="1">
            <a:spLocks noGrp="1"/>
          </p:cNvSpPr>
          <p:nvPr>
            <p:ph type="title"/>
          </p:nvPr>
        </p:nvSpPr>
        <p:spPr>
          <a:xfrm>
            <a:off x="696224" y="470664"/>
            <a:ext cx="83619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600" b="1" dirty="0">
                <a:solidFill>
                  <a:srgbClr val="445CD2"/>
                </a:solidFill>
                <a:highlight>
                  <a:srgbClr val="F9C208"/>
                </a:highlight>
                <a:latin typeface="Oswald"/>
                <a:ea typeface="Oswald"/>
                <a:cs typeface="Oswald"/>
                <a:sym typeface="Oswald"/>
              </a:rPr>
              <a:t>EURODESK ÖSTERREICH</a:t>
            </a:r>
            <a:endParaRPr sz="3600" b="1" dirty="0">
              <a:solidFill>
                <a:srgbClr val="445CD2"/>
              </a:solidFill>
              <a:highlight>
                <a:srgbClr val="F9C208"/>
              </a:highlight>
              <a:latin typeface="Oswald"/>
              <a:ea typeface="Oswald"/>
              <a:cs typeface="Oswald"/>
              <a:sym typeface="Oswald"/>
            </a:endParaRPr>
          </a:p>
        </p:txBody>
      </p:sp>
      <p:sp>
        <p:nvSpPr>
          <p:cNvPr id="105" name="Google Shape;105;p18"/>
          <p:cNvSpPr txBox="1">
            <a:spLocks noGrp="1"/>
          </p:cNvSpPr>
          <p:nvPr>
            <p:ph type="body" idx="1"/>
          </p:nvPr>
        </p:nvSpPr>
        <p:spPr>
          <a:xfrm>
            <a:off x="696224" y="1163454"/>
            <a:ext cx="7859379" cy="3678889"/>
          </a:xfrm>
          <a:prstGeom prst="rect">
            <a:avLst/>
          </a:prstGeom>
        </p:spPr>
        <p:txBody>
          <a:bodyPr spcFirstLastPara="1" wrap="square" lIns="91425" tIns="91425" rIns="91425" bIns="91425" anchor="t" anchorCtr="0">
            <a:normAutofit fontScale="92500" lnSpcReduction="10000"/>
          </a:bodyPr>
          <a:lstStyle/>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Bundesnetzwerk Österreichische Jugendinfos als </a:t>
            </a:r>
            <a:r>
              <a:rPr lang="de-DE" sz="2200" dirty="0" err="1">
                <a:solidFill>
                  <a:srgbClr val="0C004B"/>
                </a:solidFill>
                <a:latin typeface="Roboto Light"/>
                <a:ea typeface="Roboto Light"/>
                <a:cs typeface="Roboto Light"/>
                <a:sym typeface="Roboto Light"/>
              </a:rPr>
              <a:t>Eurodesk</a:t>
            </a:r>
            <a:r>
              <a:rPr lang="de-DE" sz="2200" dirty="0">
                <a:solidFill>
                  <a:srgbClr val="0C004B"/>
                </a:solidFill>
                <a:latin typeface="Roboto Light"/>
                <a:ea typeface="Roboto Light"/>
                <a:cs typeface="Roboto Light"/>
                <a:sym typeface="Roboto Light"/>
              </a:rPr>
              <a:t> Koordinationsstelle seit 2004</a:t>
            </a:r>
          </a:p>
          <a:p>
            <a:pPr marL="0" indent="0">
              <a:lnSpc>
                <a:spcPct val="100000"/>
              </a:lnSpc>
              <a:buClr>
                <a:srgbClr val="160C56"/>
              </a:buClr>
              <a:buNone/>
            </a:pPr>
            <a:endParaRPr lang="de-DE" sz="2200" dirty="0">
              <a:solidFill>
                <a:srgbClr val="0C004B"/>
              </a:solidFill>
              <a:latin typeface="Roboto Light"/>
              <a:ea typeface="Roboto Light"/>
              <a:cs typeface="Roboto Light"/>
              <a:sym typeface="Roboto Light"/>
            </a:endParaRPr>
          </a:p>
          <a:p>
            <a:pPr marL="0" indent="0">
              <a:lnSpc>
                <a:spcPct val="100000"/>
              </a:lnSpc>
              <a:buClr>
                <a:srgbClr val="160C56"/>
              </a:buClr>
              <a:buNone/>
            </a:pPr>
            <a:endParaRPr lang="de-DE" sz="2200" dirty="0">
              <a:solidFill>
                <a:srgbClr val="0C004B"/>
              </a:solidFill>
              <a:latin typeface="Roboto Light"/>
              <a:ea typeface="Roboto Light"/>
              <a:cs typeface="Roboto Light"/>
              <a:sym typeface="Roboto Light"/>
            </a:endParaRP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26 </a:t>
            </a:r>
            <a:r>
              <a:rPr lang="de-DE" sz="2200" dirty="0" err="1">
                <a:solidFill>
                  <a:srgbClr val="0C004B"/>
                </a:solidFill>
                <a:latin typeface="Roboto Light"/>
                <a:ea typeface="Roboto Light"/>
                <a:cs typeface="Roboto Light"/>
                <a:sym typeface="Roboto Light"/>
              </a:rPr>
              <a:t>Multiplying</a:t>
            </a:r>
            <a:r>
              <a:rPr lang="de-DE" sz="2200" dirty="0">
                <a:solidFill>
                  <a:srgbClr val="0C004B"/>
                </a:solidFill>
                <a:latin typeface="Roboto Light"/>
                <a:ea typeface="Roboto Light"/>
                <a:cs typeface="Roboto Light"/>
                <a:sym typeface="Roboto Light"/>
              </a:rPr>
              <a:t>-Offices </a:t>
            </a: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 Jugendinfostellen in den Bundesländern</a:t>
            </a:r>
          </a:p>
          <a:p>
            <a:pPr marL="0" indent="0">
              <a:lnSpc>
                <a:spcPct val="100000"/>
              </a:lnSpc>
              <a:buClr>
                <a:srgbClr val="160C56"/>
              </a:buClr>
              <a:buNone/>
            </a:pPr>
            <a:endParaRPr lang="de-DE" sz="2200" dirty="0">
              <a:solidFill>
                <a:srgbClr val="0C004B"/>
              </a:solidFill>
              <a:latin typeface="Roboto Light"/>
              <a:ea typeface="Roboto Light"/>
              <a:cs typeface="Roboto Light"/>
              <a:sym typeface="Roboto Light"/>
            </a:endParaRPr>
          </a:p>
          <a:p>
            <a:pPr marL="0" indent="0">
              <a:lnSpc>
                <a:spcPct val="100000"/>
              </a:lnSpc>
              <a:buClr>
                <a:srgbClr val="160C56"/>
              </a:buClr>
              <a:buNone/>
            </a:pPr>
            <a:endParaRPr lang="de-DE" sz="2200" dirty="0">
              <a:solidFill>
                <a:srgbClr val="0C004B"/>
              </a:solidFill>
              <a:latin typeface="Roboto Light"/>
              <a:ea typeface="Roboto Light"/>
              <a:cs typeface="Roboto Light"/>
              <a:sym typeface="Roboto Light"/>
            </a:endParaRP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Schwerpunkte:</a:t>
            </a: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Mobilität und faire Freiwilligenarbeit</a:t>
            </a: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EU, Beteiligung und Demokratie</a:t>
            </a:r>
          </a:p>
          <a:p>
            <a:pPr marL="0" indent="0">
              <a:lnSpc>
                <a:spcPct val="100000"/>
              </a:lnSpc>
              <a:buClr>
                <a:srgbClr val="160C56"/>
              </a:buClr>
              <a:buNone/>
            </a:pPr>
            <a:r>
              <a:rPr lang="de-DE" sz="2200" dirty="0">
                <a:solidFill>
                  <a:srgbClr val="0C004B"/>
                </a:solidFill>
                <a:latin typeface="Roboto Light"/>
                <a:ea typeface="Roboto Light"/>
                <a:cs typeface="Roboto Light"/>
                <a:sym typeface="Roboto Light"/>
              </a:rPr>
              <a:t>+ Mentale Gesundheit</a:t>
            </a:r>
          </a:p>
        </p:txBody>
      </p:sp>
      <p:pic>
        <p:nvPicPr>
          <p:cNvPr id="3" name="Grafik 2">
            <a:extLst>
              <a:ext uri="{FF2B5EF4-FFF2-40B4-BE49-F238E27FC236}">
                <a16:creationId xmlns:a16="http://schemas.microsoft.com/office/drawing/2014/main" id="{DB547D03-EFC4-42BA-A94B-74EFF4136961}"/>
              </a:ext>
            </a:extLst>
          </p:cNvPr>
          <p:cNvPicPr>
            <a:picLocks noChangeAspect="1"/>
          </p:cNvPicPr>
          <p:nvPr/>
        </p:nvPicPr>
        <p:blipFill>
          <a:blip r:embed="rId3"/>
          <a:stretch>
            <a:fillRect/>
          </a:stretch>
        </p:blipFill>
        <p:spPr>
          <a:xfrm>
            <a:off x="5704115" y="2336749"/>
            <a:ext cx="2952014" cy="2336087"/>
          </a:xfrm>
          <a:prstGeom prst="rect">
            <a:avLst/>
          </a:prstGeom>
        </p:spPr>
      </p:pic>
      <p:pic>
        <p:nvPicPr>
          <p:cNvPr id="4" name="Grafik 3">
            <a:extLst>
              <a:ext uri="{FF2B5EF4-FFF2-40B4-BE49-F238E27FC236}">
                <a16:creationId xmlns:a16="http://schemas.microsoft.com/office/drawing/2014/main" id="{E635B709-6B93-4AEB-A812-D5CD5BAC55C6}"/>
              </a:ext>
            </a:extLst>
          </p:cNvPr>
          <p:cNvPicPr>
            <a:picLocks noChangeAspect="1"/>
          </p:cNvPicPr>
          <p:nvPr/>
        </p:nvPicPr>
        <p:blipFill>
          <a:blip r:embed="rId4"/>
          <a:stretch>
            <a:fillRect/>
          </a:stretch>
        </p:blipFill>
        <p:spPr>
          <a:xfrm>
            <a:off x="5704115" y="1907290"/>
            <a:ext cx="2952014" cy="2438101"/>
          </a:xfrm>
          <a:prstGeom prst="rect">
            <a:avLst/>
          </a:prstGeom>
        </p:spPr>
      </p:pic>
    </p:spTree>
    <p:extLst>
      <p:ext uri="{BB962C8B-B14F-4D97-AF65-F5344CB8AC3E}">
        <p14:creationId xmlns:p14="http://schemas.microsoft.com/office/powerpoint/2010/main" val="44929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body" idx="4294967295"/>
          </p:nvPr>
        </p:nvSpPr>
        <p:spPr>
          <a:xfrm rot="-5400000">
            <a:off x="-2410200" y="2410200"/>
            <a:ext cx="5145300" cy="324900"/>
          </a:xfrm>
          <a:prstGeom prst="rect">
            <a:avLst/>
          </a:prstGeom>
          <a:solidFill>
            <a:srgbClr val="0C004B"/>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endParaRPr sz="1000" b="1" dirty="0">
              <a:solidFill>
                <a:srgbClr val="F9C208"/>
              </a:solidFill>
              <a:latin typeface="Roboto"/>
              <a:ea typeface="Roboto"/>
              <a:cs typeface="Roboto"/>
              <a:sym typeface="Roboto"/>
            </a:endParaRPr>
          </a:p>
        </p:txBody>
      </p:sp>
      <p:sp>
        <p:nvSpPr>
          <p:cNvPr id="66" name="Google Shape;66;p14"/>
          <p:cNvSpPr txBox="1">
            <a:spLocks noGrp="1"/>
          </p:cNvSpPr>
          <p:nvPr>
            <p:ph type="title" idx="4294967295"/>
          </p:nvPr>
        </p:nvSpPr>
        <p:spPr>
          <a:xfrm>
            <a:off x="777747" y="789801"/>
            <a:ext cx="8952600" cy="124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7000" b="1" dirty="0" err="1">
                <a:solidFill>
                  <a:srgbClr val="445CD2"/>
                </a:solidFill>
                <a:highlight>
                  <a:srgbClr val="F9C208"/>
                </a:highlight>
                <a:latin typeface="Oswald"/>
                <a:ea typeface="Oswald"/>
                <a:cs typeface="Oswald"/>
                <a:sym typeface="Oswald"/>
              </a:rPr>
              <a:t>Gruppenaustausch</a:t>
            </a:r>
            <a:endParaRPr sz="7000" b="1" dirty="0">
              <a:solidFill>
                <a:srgbClr val="445CD2"/>
              </a:solidFill>
              <a:highlight>
                <a:srgbClr val="F9C208"/>
              </a:highlight>
              <a:latin typeface="Oswald"/>
              <a:ea typeface="Oswald"/>
              <a:cs typeface="Oswald"/>
              <a:sym typeface="Oswald"/>
            </a:endParaRPr>
          </a:p>
        </p:txBody>
      </p:sp>
      <p:sp>
        <p:nvSpPr>
          <p:cNvPr id="67" name="Google Shape;67;p14"/>
          <p:cNvSpPr txBox="1">
            <a:spLocks noGrp="1"/>
          </p:cNvSpPr>
          <p:nvPr>
            <p:ph type="body" idx="4294967295"/>
          </p:nvPr>
        </p:nvSpPr>
        <p:spPr>
          <a:xfrm>
            <a:off x="725524" y="2135732"/>
            <a:ext cx="7303351" cy="2919487"/>
          </a:xfrm>
          <a:prstGeom prst="rect">
            <a:avLst/>
          </a:prstGeom>
        </p:spPr>
        <p:txBody>
          <a:bodyPr spcFirstLastPara="1" wrap="square" lIns="91425" tIns="91425" rIns="91425" bIns="91425" anchor="t" anchorCtr="0">
            <a:normAutofit/>
          </a:bodyPr>
          <a:lstStyle/>
          <a:p>
            <a:pPr marL="107950" lvl="0" indent="0">
              <a:lnSpc>
                <a:spcPct val="150000"/>
              </a:lnSpc>
              <a:buClr>
                <a:srgbClr val="0C004B"/>
              </a:buClr>
              <a:buSzPts val="1900"/>
              <a:buNone/>
            </a:pPr>
            <a:r>
              <a:rPr lang="de-DE" sz="1900" dirty="0">
                <a:solidFill>
                  <a:srgbClr val="0C004B"/>
                </a:solidFill>
                <a:latin typeface="Roboto Light"/>
                <a:ea typeface="Roboto Light"/>
                <a:cs typeface="Roboto Light"/>
                <a:sym typeface="Roboto Light"/>
              </a:rPr>
              <a:t>3 Gruppen: „</a:t>
            </a:r>
            <a:r>
              <a:rPr lang="de-DE" sz="1900" dirty="0" err="1">
                <a:solidFill>
                  <a:srgbClr val="0C004B"/>
                </a:solidFill>
                <a:latin typeface="Roboto Light"/>
                <a:ea typeface="Roboto Light"/>
                <a:cs typeface="Roboto Light"/>
                <a:sym typeface="Roboto Light"/>
              </a:rPr>
              <a:t>DienstältesteR</a:t>
            </a:r>
            <a:r>
              <a:rPr lang="de-DE" sz="1900" dirty="0">
                <a:solidFill>
                  <a:srgbClr val="0C004B"/>
                </a:solidFill>
                <a:latin typeface="Roboto Light"/>
                <a:ea typeface="Roboto Light"/>
                <a:cs typeface="Roboto Light"/>
                <a:sym typeface="Roboto Light"/>
              </a:rPr>
              <a:t>“ jeweils als Gruppenleiter*in</a:t>
            </a:r>
          </a:p>
          <a:p>
            <a:pPr marL="107950" lvl="0" indent="0">
              <a:lnSpc>
                <a:spcPct val="150000"/>
              </a:lnSpc>
              <a:buClr>
                <a:srgbClr val="0C004B"/>
              </a:buClr>
              <a:buSzPts val="1900"/>
              <a:buNone/>
            </a:pPr>
            <a:r>
              <a:rPr lang="de-DE" sz="1900" dirty="0">
                <a:solidFill>
                  <a:srgbClr val="445CD2"/>
                </a:solidFill>
                <a:latin typeface="Roboto Light"/>
                <a:ea typeface="Roboto Light"/>
                <a:cs typeface="Roboto Light"/>
                <a:sym typeface="Roboto Light"/>
              </a:rPr>
              <a:t>Was sind häufigsten Fragen und was sind größten Herausforderungen in der Auslandsberatung?</a:t>
            </a:r>
          </a:p>
          <a:p>
            <a:pPr marL="107950" lvl="0" indent="0">
              <a:lnSpc>
                <a:spcPct val="150000"/>
              </a:lnSpc>
              <a:buClr>
                <a:srgbClr val="0C004B"/>
              </a:buClr>
              <a:buSzPts val="1900"/>
              <a:buNone/>
            </a:pPr>
            <a:r>
              <a:rPr lang="de-DE" sz="1900" dirty="0">
                <a:solidFill>
                  <a:srgbClr val="F9C208"/>
                </a:solidFill>
                <a:latin typeface="Roboto Light"/>
                <a:ea typeface="Roboto Light"/>
                <a:cs typeface="Roboto Light"/>
                <a:sym typeface="Roboto Light"/>
              </a:rPr>
              <a:t>Skizziert 1 typischen Jugendlichen der zur Auslandsberatung kommt (Persona-Vorlage). </a:t>
            </a:r>
          </a:p>
          <a:p>
            <a:pPr marL="107950" lvl="0" indent="0">
              <a:lnSpc>
                <a:spcPct val="150000"/>
              </a:lnSpc>
              <a:buClr>
                <a:srgbClr val="0C004B"/>
              </a:buClr>
              <a:buSzPts val="1900"/>
              <a:buNone/>
            </a:pPr>
            <a:r>
              <a:rPr lang="de-DE" sz="1900" dirty="0">
                <a:solidFill>
                  <a:srgbClr val="160C56"/>
                </a:solidFill>
                <a:latin typeface="Roboto Light"/>
                <a:ea typeface="Roboto Light"/>
                <a:cs typeface="Roboto Light"/>
                <a:sym typeface="Roboto Light"/>
              </a:rPr>
              <a:t>(15 Minuten)</a:t>
            </a:r>
          </a:p>
        </p:txBody>
      </p:sp>
      <p:sp>
        <p:nvSpPr>
          <p:cNvPr id="68" name="Google Shape;68;p14"/>
          <p:cNvSpPr txBox="1">
            <a:spLocks noGrp="1"/>
          </p:cNvSpPr>
          <p:nvPr>
            <p:ph type="title" idx="4294967295"/>
          </p:nvPr>
        </p:nvSpPr>
        <p:spPr>
          <a:xfrm>
            <a:off x="8418476" y="4353699"/>
            <a:ext cx="3668838" cy="9460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000" b="1" dirty="0">
                <a:solidFill>
                  <a:srgbClr val="445CD2"/>
                </a:solidFill>
                <a:latin typeface="Oswald"/>
                <a:ea typeface="Oswald"/>
                <a:cs typeface="Oswald"/>
                <a:sym typeface="Wingdings" panose="05000000000000000000" pitchFamily="2" charset="2"/>
              </a:rPr>
              <a:t></a:t>
            </a:r>
            <a:endParaRPr sz="4000" b="1" dirty="0">
              <a:solidFill>
                <a:srgbClr val="445CD2"/>
              </a:solidFill>
              <a:latin typeface="Oswald"/>
              <a:ea typeface="Oswald"/>
              <a:cs typeface="Oswald"/>
              <a:sym typeface="Oswald"/>
            </a:endParaRPr>
          </a:p>
        </p:txBody>
      </p:sp>
    </p:spTree>
    <p:extLst>
      <p:ext uri="{BB962C8B-B14F-4D97-AF65-F5344CB8AC3E}">
        <p14:creationId xmlns:p14="http://schemas.microsoft.com/office/powerpoint/2010/main" val="38122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 calcmode="lin" valueType="num">
                                      <p:cBhvr additive="base">
                                        <p:cTn id="7"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
                                            <p:txEl>
                                              <p:pRg st="1" end="1"/>
                                            </p:txEl>
                                          </p:spTgt>
                                        </p:tgtEl>
                                        <p:attrNameLst>
                                          <p:attrName>style.visibility</p:attrName>
                                        </p:attrNameLst>
                                      </p:cBhvr>
                                      <p:to>
                                        <p:strVal val="visible"/>
                                      </p:to>
                                    </p:set>
                                    <p:anim calcmode="lin" valueType="num">
                                      <p:cBhvr additive="base">
                                        <p:cTn id="13" dur="500" fill="hold"/>
                                        <p:tgtEl>
                                          <p:spTgt spid="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
                                            <p:txEl>
                                              <p:pRg st="2" end="2"/>
                                            </p:txEl>
                                          </p:spTgt>
                                        </p:tgtEl>
                                        <p:attrNameLst>
                                          <p:attrName>style.visibility</p:attrName>
                                        </p:attrNameLst>
                                      </p:cBhvr>
                                      <p:to>
                                        <p:strVal val="visible"/>
                                      </p:to>
                                    </p:set>
                                    <p:anim calcmode="lin" valueType="num">
                                      <p:cBhvr additive="base">
                                        <p:cTn id="19" dur="500" fill="hold"/>
                                        <p:tgtEl>
                                          <p:spTgt spid="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
                                            <p:txEl>
                                              <p:pRg st="3" end="3"/>
                                            </p:txEl>
                                          </p:spTgt>
                                        </p:tgtEl>
                                        <p:attrNameLst>
                                          <p:attrName>style.visibility</p:attrName>
                                        </p:attrNameLst>
                                      </p:cBhvr>
                                      <p:to>
                                        <p:strVal val="visible"/>
                                      </p:to>
                                    </p:set>
                                    <p:anim calcmode="lin" valueType="num">
                                      <p:cBhvr additive="base">
                                        <p:cTn id="25" dur="500" fill="hold"/>
                                        <p:tgtEl>
                                          <p:spTgt spid="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5CD2"/>
        </a:solidFill>
        <a:effectLst/>
      </p:bgPr>
    </p:bg>
    <p:spTree>
      <p:nvGrpSpPr>
        <p:cNvPr id="1" name="Shape 53"/>
        <p:cNvGrpSpPr/>
        <p:nvPr/>
      </p:nvGrpSpPr>
      <p:grpSpPr>
        <a:xfrm>
          <a:off x="0" y="0"/>
          <a:ext cx="0" cy="0"/>
          <a:chOff x="0" y="0"/>
          <a:chExt cx="0" cy="0"/>
        </a:xfrm>
      </p:grpSpPr>
      <p:sp>
        <p:nvSpPr>
          <p:cNvPr id="55" name="Google Shape;55;p13"/>
          <p:cNvSpPr/>
          <p:nvPr/>
        </p:nvSpPr>
        <p:spPr>
          <a:xfrm>
            <a:off x="0" y="0"/>
            <a:ext cx="331500" cy="5143500"/>
          </a:xfrm>
          <a:prstGeom prst="rect">
            <a:avLst/>
          </a:prstGeom>
          <a:solidFill>
            <a:srgbClr val="0C00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004B"/>
              </a:solidFill>
            </a:endParaRPr>
          </a:p>
        </p:txBody>
      </p:sp>
      <p:pic>
        <p:nvPicPr>
          <p:cNvPr id="57" name="Google Shape;57;p13"/>
          <p:cNvPicPr preferRelativeResize="0"/>
          <p:nvPr/>
        </p:nvPicPr>
        <p:blipFill>
          <a:blip r:embed="rId3">
            <a:alphaModFix/>
          </a:blip>
          <a:stretch>
            <a:fillRect/>
          </a:stretch>
        </p:blipFill>
        <p:spPr>
          <a:xfrm rot="-5400000">
            <a:off x="-284930" y="4543181"/>
            <a:ext cx="868803" cy="162050"/>
          </a:xfrm>
          <a:prstGeom prst="rect">
            <a:avLst/>
          </a:prstGeom>
          <a:noFill/>
          <a:ln>
            <a:noFill/>
          </a:ln>
        </p:spPr>
      </p:pic>
      <p:sp>
        <p:nvSpPr>
          <p:cNvPr id="58" name="Google Shape;58;p13"/>
          <p:cNvSpPr txBox="1">
            <a:spLocks noGrp="1"/>
          </p:cNvSpPr>
          <p:nvPr>
            <p:ph type="title"/>
          </p:nvPr>
        </p:nvSpPr>
        <p:spPr>
          <a:xfrm>
            <a:off x="588392" y="575476"/>
            <a:ext cx="5359186" cy="19962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7200" b="1" dirty="0">
                <a:solidFill>
                  <a:srgbClr val="F9C208"/>
                </a:solidFill>
                <a:latin typeface="Oswald"/>
                <a:ea typeface="Oswald"/>
                <a:cs typeface="Oswald"/>
                <a:sym typeface="Oswald"/>
              </a:rPr>
              <a:t>NATIONALE RESSOURCEN</a:t>
            </a:r>
            <a:br>
              <a:rPr lang="de-DE" sz="7200" b="1" dirty="0">
                <a:solidFill>
                  <a:srgbClr val="F9C208"/>
                </a:solidFill>
                <a:latin typeface="Oswald"/>
                <a:ea typeface="Oswald"/>
                <a:cs typeface="Oswald"/>
                <a:sym typeface="Oswald"/>
              </a:rPr>
            </a:br>
            <a:br>
              <a:rPr lang="de-DE" sz="7200" b="1" dirty="0">
                <a:solidFill>
                  <a:srgbClr val="F9C208"/>
                </a:solidFill>
                <a:latin typeface="Oswald"/>
                <a:ea typeface="Oswald"/>
                <a:cs typeface="Oswald"/>
                <a:sym typeface="Oswald"/>
              </a:rPr>
            </a:br>
            <a:endParaRPr sz="7200" b="1" dirty="0">
              <a:solidFill>
                <a:srgbClr val="F9C208"/>
              </a:solidFill>
              <a:latin typeface="Oswald"/>
              <a:ea typeface="Oswald"/>
              <a:cs typeface="Oswald"/>
              <a:sym typeface="Oswald"/>
            </a:endParaRPr>
          </a:p>
        </p:txBody>
      </p:sp>
      <p:pic>
        <p:nvPicPr>
          <p:cNvPr id="5" name="Grafik 4">
            <a:extLst>
              <a:ext uri="{FF2B5EF4-FFF2-40B4-BE49-F238E27FC236}">
                <a16:creationId xmlns:a16="http://schemas.microsoft.com/office/drawing/2014/main" id="{D0235A6E-DCAD-486E-9AF5-898DBE805EC0}"/>
              </a:ext>
            </a:extLst>
          </p:cNvPr>
          <p:cNvPicPr>
            <a:picLocks noChangeAspect="1"/>
          </p:cNvPicPr>
          <p:nvPr/>
        </p:nvPicPr>
        <p:blipFill>
          <a:blip r:embed="rId4"/>
          <a:stretch>
            <a:fillRect/>
          </a:stretch>
        </p:blipFill>
        <p:spPr>
          <a:xfrm>
            <a:off x="6204470" y="2330952"/>
            <a:ext cx="2687540" cy="2484566"/>
          </a:xfrm>
          <a:prstGeom prst="rect">
            <a:avLst/>
          </a:prstGeom>
        </p:spPr>
      </p:pic>
    </p:spTree>
    <p:extLst>
      <p:ext uri="{BB962C8B-B14F-4D97-AF65-F5344CB8AC3E}">
        <p14:creationId xmlns:p14="http://schemas.microsoft.com/office/powerpoint/2010/main" val="2422177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3" name="Grafik 2">
            <a:extLst>
              <a:ext uri="{FF2B5EF4-FFF2-40B4-BE49-F238E27FC236}">
                <a16:creationId xmlns:a16="http://schemas.microsoft.com/office/drawing/2014/main" id="{B8DD8FE1-50A7-417F-B295-3E39FE0F963D}"/>
              </a:ext>
            </a:extLst>
          </p:cNvPr>
          <p:cNvPicPr>
            <a:picLocks noChangeAspect="1"/>
          </p:cNvPicPr>
          <p:nvPr/>
        </p:nvPicPr>
        <p:blipFill>
          <a:blip r:embed="rId3"/>
          <a:stretch>
            <a:fillRect/>
          </a:stretch>
        </p:blipFill>
        <p:spPr>
          <a:xfrm>
            <a:off x="6850373" y="1675733"/>
            <a:ext cx="1920244" cy="3294895"/>
          </a:xfrm>
          <a:prstGeom prst="rect">
            <a:avLst/>
          </a:prstGeom>
        </p:spPr>
      </p:pic>
      <p:sp>
        <p:nvSpPr>
          <p:cNvPr id="93" name="Google Shape;93;p17"/>
          <p:cNvSpPr txBox="1">
            <a:spLocks noGrp="1"/>
          </p:cNvSpPr>
          <p:nvPr>
            <p:ph type="body" idx="1"/>
          </p:nvPr>
        </p:nvSpPr>
        <p:spPr>
          <a:xfrm rot="-5400000">
            <a:off x="-2410200" y="2410200"/>
            <a:ext cx="5145300" cy="324900"/>
          </a:xfrm>
          <a:prstGeom prst="rect">
            <a:avLst/>
          </a:prstGeom>
          <a:solidFill>
            <a:srgbClr val="445CD2"/>
          </a:solidFill>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1000" b="1" dirty="0">
                <a:solidFill>
                  <a:srgbClr val="F9C208"/>
                </a:solidFill>
                <a:latin typeface="Roboto"/>
                <a:ea typeface="Roboto"/>
                <a:cs typeface="Roboto"/>
                <a:sym typeface="Roboto"/>
              </a:rPr>
              <a:t>EURODESK</a:t>
            </a:r>
            <a:endParaRPr sz="1000" b="1" dirty="0">
              <a:solidFill>
                <a:srgbClr val="F9C208"/>
              </a:solidFill>
              <a:latin typeface="Roboto"/>
              <a:ea typeface="Roboto"/>
              <a:cs typeface="Roboto"/>
              <a:sym typeface="Roboto"/>
            </a:endParaRPr>
          </a:p>
        </p:txBody>
      </p:sp>
      <p:sp>
        <p:nvSpPr>
          <p:cNvPr id="95" name="Google Shape;95;p17"/>
          <p:cNvSpPr txBox="1">
            <a:spLocks noGrp="1"/>
          </p:cNvSpPr>
          <p:nvPr>
            <p:ph type="title"/>
          </p:nvPr>
        </p:nvSpPr>
        <p:spPr>
          <a:xfrm>
            <a:off x="751231" y="553350"/>
            <a:ext cx="5468100" cy="75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4200" b="1" dirty="0" err="1">
                <a:solidFill>
                  <a:srgbClr val="445CD2"/>
                </a:solidFill>
                <a:highlight>
                  <a:srgbClr val="F9C208"/>
                </a:highlight>
                <a:latin typeface="Oswald"/>
                <a:ea typeface="Oswald"/>
                <a:cs typeface="Oswald"/>
                <a:sym typeface="Oswald"/>
              </a:rPr>
              <a:t>Eurodesk</a:t>
            </a:r>
            <a:r>
              <a:rPr lang="en-GB" sz="4200" b="1" dirty="0">
                <a:solidFill>
                  <a:srgbClr val="445CD2"/>
                </a:solidFill>
                <a:highlight>
                  <a:srgbClr val="F9C208"/>
                </a:highlight>
                <a:latin typeface="Oswald"/>
                <a:ea typeface="Oswald"/>
                <a:cs typeface="Oswald"/>
                <a:sym typeface="Oswald"/>
              </a:rPr>
              <a:t> </a:t>
            </a:r>
            <a:r>
              <a:rPr lang="en-GB" sz="4200" b="1" dirty="0" err="1">
                <a:solidFill>
                  <a:srgbClr val="445CD2"/>
                </a:solidFill>
                <a:highlight>
                  <a:srgbClr val="F9C208"/>
                </a:highlight>
                <a:latin typeface="Oswald"/>
                <a:ea typeface="Oswald"/>
                <a:cs typeface="Oswald"/>
                <a:sym typeface="Oswald"/>
              </a:rPr>
              <a:t>Österreich</a:t>
            </a:r>
            <a:endParaRPr sz="4200" b="1" dirty="0">
              <a:solidFill>
                <a:srgbClr val="445CD2"/>
              </a:solidFill>
              <a:highlight>
                <a:srgbClr val="F9C208"/>
              </a:highlight>
              <a:latin typeface="Oswald"/>
              <a:ea typeface="Oswald"/>
              <a:cs typeface="Oswald"/>
              <a:sym typeface="Oswald"/>
            </a:endParaRPr>
          </a:p>
        </p:txBody>
      </p:sp>
      <p:sp>
        <p:nvSpPr>
          <p:cNvPr id="6" name="Google Shape;96;p17">
            <a:extLst>
              <a:ext uri="{FF2B5EF4-FFF2-40B4-BE49-F238E27FC236}">
                <a16:creationId xmlns:a16="http://schemas.microsoft.com/office/drawing/2014/main" id="{9A30FF13-1CDA-482D-8EED-3BDDC7B86181}"/>
              </a:ext>
            </a:extLst>
          </p:cNvPr>
          <p:cNvSpPr txBox="1">
            <a:spLocks/>
          </p:cNvSpPr>
          <p:nvPr/>
        </p:nvSpPr>
        <p:spPr>
          <a:xfrm>
            <a:off x="751231" y="1491900"/>
            <a:ext cx="6225194" cy="3651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buClr>
                <a:srgbClr val="002060"/>
              </a:buClr>
            </a:pPr>
            <a:r>
              <a:rPr lang="de-DE" sz="1600" dirty="0">
                <a:solidFill>
                  <a:srgbClr val="0C004B"/>
                </a:solidFill>
                <a:latin typeface="Roboto Light"/>
                <a:ea typeface="Roboto Light"/>
                <a:cs typeface="Roboto Light"/>
                <a:sym typeface="Roboto Light"/>
              </a:rPr>
              <a:t>ermöglicht </a:t>
            </a:r>
            <a:r>
              <a:rPr lang="de-DE" sz="1600" dirty="0">
                <a:solidFill>
                  <a:srgbClr val="0C004B"/>
                </a:solidFill>
                <a:highlight>
                  <a:srgbClr val="F9C208"/>
                </a:highlight>
                <a:latin typeface="Roboto Light"/>
                <a:ea typeface="Roboto Light"/>
                <a:cs typeface="Roboto Light"/>
                <a:sym typeface="Roboto Light"/>
              </a:rPr>
              <a:t>Finanzierung</a:t>
            </a:r>
            <a:r>
              <a:rPr lang="de-DE" sz="1600" dirty="0">
                <a:solidFill>
                  <a:srgbClr val="0C004B"/>
                </a:solidFill>
                <a:latin typeface="Roboto Light"/>
                <a:ea typeface="Roboto Light"/>
                <a:cs typeface="Roboto Light"/>
                <a:sym typeface="Roboto Light"/>
              </a:rPr>
              <a:t> von Personalkosten und Projekten.</a:t>
            </a:r>
          </a:p>
          <a:p>
            <a:pPr marL="0" indent="0">
              <a:lnSpc>
                <a:spcPct val="100000"/>
              </a:lnSpc>
              <a:buNone/>
            </a:pPr>
            <a:r>
              <a:rPr lang="de-DE" sz="1600" dirty="0">
                <a:solidFill>
                  <a:srgbClr val="0C004B"/>
                </a:solidFill>
                <a:latin typeface="Roboto Light"/>
                <a:ea typeface="Roboto Light"/>
                <a:cs typeface="Roboto Light"/>
                <a:sym typeface="Roboto Light"/>
              </a:rPr>
              <a:t>z.B. Publikation „Einfach weg – Auslandsmöglichkeiten für junge Menschen“, „Wie geht es dir?“ und Newsletter: Jugendtrend-NL und einfach weg Newsletter</a:t>
            </a:r>
          </a:p>
          <a:p>
            <a:pPr marL="0" indent="0">
              <a:lnSpc>
                <a:spcPct val="100000"/>
              </a:lnSpc>
              <a:buNone/>
            </a:pPr>
            <a:endParaRPr lang="de-DE" sz="1600" dirty="0">
              <a:solidFill>
                <a:srgbClr val="0C004B"/>
              </a:solidFill>
              <a:latin typeface="Roboto Light"/>
              <a:ea typeface="Roboto Light"/>
              <a:cs typeface="Roboto Light"/>
              <a:sym typeface="Roboto Light"/>
            </a:endParaRPr>
          </a:p>
          <a:p>
            <a:pPr marL="285750" indent="-285750">
              <a:lnSpc>
                <a:spcPct val="100000"/>
              </a:lnSpc>
            </a:pPr>
            <a:r>
              <a:rPr lang="de-DE" sz="1600" dirty="0">
                <a:solidFill>
                  <a:srgbClr val="0C004B"/>
                </a:solidFill>
                <a:latin typeface="Roboto Light"/>
                <a:ea typeface="Roboto Light"/>
                <a:cs typeface="Roboto Light"/>
                <a:sym typeface="Roboto Light"/>
              </a:rPr>
              <a:t>ermöglicht </a:t>
            </a:r>
            <a:r>
              <a:rPr lang="de-DE" sz="1600" dirty="0">
                <a:solidFill>
                  <a:srgbClr val="0C004B"/>
                </a:solidFill>
                <a:highlight>
                  <a:srgbClr val="F9C208"/>
                </a:highlight>
                <a:latin typeface="Roboto Light"/>
                <a:ea typeface="Roboto Light"/>
                <a:cs typeface="Roboto Light"/>
                <a:sym typeface="Roboto Light"/>
              </a:rPr>
              <a:t>internationale Vernetzung </a:t>
            </a:r>
            <a:r>
              <a:rPr lang="de-DE" sz="1600" dirty="0">
                <a:solidFill>
                  <a:srgbClr val="0C004B"/>
                </a:solidFill>
                <a:latin typeface="Roboto Light"/>
                <a:ea typeface="Roboto Light"/>
                <a:cs typeface="Roboto Light"/>
                <a:sym typeface="Roboto Light"/>
              </a:rPr>
              <a:t>und Info-Austausch</a:t>
            </a:r>
          </a:p>
          <a:p>
            <a:pPr marL="0" indent="0">
              <a:buClr>
                <a:srgbClr val="002060"/>
              </a:buClr>
              <a:buFont typeface="Arial"/>
              <a:buNone/>
            </a:pPr>
            <a:endParaRPr lang="de-DE" sz="1600" dirty="0">
              <a:solidFill>
                <a:srgbClr val="0C004B"/>
              </a:solidFill>
              <a:latin typeface="Roboto Light"/>
              <a:ea typeface="Roboto Light"/>
              <a:cs typeface="Roboto Light"/>
              <a:sym typeface="Roboto Light"/>
            </a:endParaRPr>
          </a:p>
          <a:p>
            <a:pPr marL="285750" indent="-285750">
              <a:buClr>
                <a:srgbClr val="002060"/>
              </a:buClr>
            </a:pPr>
            <a:r>
              <a:rPr lang="de-DE" sz="1600" dirty="0">
                <a:solidFill>
                  <a:srgbClr val="0C004B"/>
                </a:solidFill>
                <a:latin typeface="Roboto Light"/>
                <a:ea typeface="Roboto Light"/>
                <a:cs typeface="Roboto Light"/>
                <a:sym typeface="Roboto Light"/>
              </a:rPr>
              <a:t>übernimmt nationale und internationale Arbeitsgruppen- und </a:t>
            </a:r>
            <a:r>
              <a:rPr lang="de-DE" sz="1600" dirty="0">
                <a:solidFill>
                  <a:srgbClr val="0C004B"/>
                </a:solidFill>
                <a:highlight>
                  <a:srgbClr val="F9C208"/>
                </a:highlight>
                <a:latin typeface="Roboto Light"/>
                <a:ea typeface="Roboto Light"/>
                <a:cs typeface="Roboto Light"/>
                <a:sym typeface="Roboto Light"/>
              </a:rPr>
              <a:t>Interessensarbeit zum Thema Jugendliche und Beteiligung </a:t>
            </a:r>
            <a:endParaRPr lang="de-DE" sz="1600" dirty="0">
              <a:solidFill>
                <a:srgbClr val="0C004B"/>
              </a:solidFill>
              <a:latin typeface="Roboto Light"/>
              <a:ea typeface="Roboto Light"/>
              <a:cs typeface="Roboto Light"/>
              <a:sym typeface="Roboto Light"/>
            </a:endParaRPr>
          </a:p>
          <a:p>
            <a:pPr marL="0" indent="0">
              <a:buClr>
                <a:srgbClr val="002060"/>
              </a:buClr>
              <a:buFont typeface="Arial"/>
              <a:buNone/>
            </a:pPr>
            <a:endParaRPr lang="de-DE" sz="1600" dirty="0">
              <a:solidFill>
                <a:srgbClr val="0C004B"/>
              </a:solidFill>
              <a:latin typeface="Roboto Light"/>
              <a:ea typeface="Roboto Light"/>
              <a:cs typeface="Roboto Light"/>
              <a:sym typeface="Roboto Light"/>
            </a:endParaRPr>
          </a:p>
          <a:p>
            <a:pPr marL="0" indent="0">
              <a:buClr>
                <a:srgbClr val="002060"/>
              </a:buClr>
              <a:buFont typeface="Arial"/>
              <a:buNone/>
            </a:pPr>
            <a:endParaRPr lang="de-DE" sz="1600" dirty="0">
              <a:solidFill>
                <a:srgbClr val="0C004B"/>
              </a:solidFill>
              <a:latin typeface="Roboto Light"/>
              <a:ea typeface="Roboto Light"/>
              <a:cs typeface="Roboto Light"/>
              <a:sym typeface="Roboto Light"/>
            </a:endParaRPr>
          </a:p>
          <a:p>
            <a:pPr marL="0" indent="0">
              <a:buFont typeface="Arial"/>
              <a:buNone/>
            </a:pPr>
            <a:endParaRPr lang="de-DE" sz="1600" dirty="0">
              <a:solidFill>
                <a:srgbClr val="0C004B"/>
              </a:solidFill>
              <a:latin typeface="Roboto Light"/>
              <a:ea typeface="Roboto Light"/>
              <a:cs typeface="Roboto Light"/>
              <a:sym typeface="Roboto 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0</TotalTime>
  <Words>1003</Words>
  <Application>Microsoft Office PowerPoint</Application>
  <PresentationFormat>Bildschirmpräsentation (16:9)</PresentationFormat>
  <Paragraphs>313</Paragraphs>
  <Slides>33</Slides>
  <Notes>33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Roboto</vt:lpstr>
      <vt:lpstr>Arial</vt:lpstr>
      <vt:lpstr>Wingdings</vt:lpstr>
      <vt:lpstr>Oswald</vt:lpstr>
      <vt:lpstr>Roboto Light</vt:lpstr>
      <vt:lpstr>Simple Light</vt:lpstr>
      <vt:lpstr>Tools und Ressourcen der europäischen Netzwerke für die Auslandsberatung</vt:lpstr>
      <vt:lpstr>ICE BREAKER</vt:lpstr>
      <vt:lpstr>CONTENTS</vt:lpstr>
      <vt:lpstr>Eurodesk</vt:lpstr>
      <vt:lpstr> STRUKTUR</vt:lpstr>
      <vt:lpstr>EURODESK ÖSTERREICH</vt:lpstr>
      <vt:lpstr>Gruppenaustausch</vt:lpstr>
      <vt:lpstr>NATIONALE RESSOURCEN  </vt:lpstr>
      <vt:lpstr>Eurodesk Österreich</vt:lpstr>
      <vt:lpstr>einfachweg.at</vt:lpstr>
      <vt:lpstr>Wir featuren eure Events!</vt:lpstr>
      <vt:lpstr>Blog und Videos</vt:lpstr>
      <vt:lpstr>einfach weg -Newsletter</vt:lpstr>
      <vt:lpstr>Einfach weg – Auslandsaufenthalte für junge Leute!</vt:lpstr>
      <vt:lpstr>Wie geht es dir?</vt:lpstr>
      <vt:lpstr>Time To Mind. Mentale Gesundheit im Gepäck – ein Guide für deinen Auslandsaufenthalt</vt:lpstr>
      <vt:lpstr>INTERNATIONALE RESSOURCEN  </vt:lpstr>
      <vt:lpstr> EURODESK MAP</vt:lpstr>
      <vt:lpstr> EURODESK OPPORTUNITY FINDER</vt:lpstr>
      <vt:lpstr> EURODESK OPPORTUNITY FINDER - Gruppenarbeit</vt:lpstr>
      <vt:lpstr>EURODESK INTRANET</vt:lpstr>
      <vt:lpstr>EURODESK INTRANET</vt:lpstr>
      <vt:lpstr>FORUM: General</vt:lpstr>
      <vt:lpstr>WEBINARS</vt:lpstr>
      <vt:lpstr>EURODESK PUBLIKATIONEN</vt:lpstr>
      <vt:lpstr> TIME TO MOVE</vt:lpstr>
      <vt:lpstr> Europäisches Jugendportal (EYP)</vt:lpstr>
      <vt:lpstr> Länderspezifische Infos zum Thema Ausland (EYP)</vt:lpstr>
      <vt:lpstr> ESK: Datenbank am EYP</vt:lpstr>
      <vt:lpstr>Ressource Peers: Europeers und Pool of Young Journalists (EYP)</vt:lpstr>
      <vt:lpstr> ERYICA</vt:lpstr>
      <vt:lpstr>SALTO: the European Training Calendar</vt:lpstr>
      <vt:lpstr>Zeit für Fragen!   Danke für eure Aufmerksamkeit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Eurodesk  Österreich</dc:title>
  <dc:creator>Alena Brunner</dc:creator>
  <cp:lastModifiedBy>Alena Brunner | Bundesnetzwerk Österreichische Jugendinfos</cp:lastModifiedBy>
  <cp:revision>98</cp:revision>
  <dcterms:modified xsi:type="dcterms:W3CDTF">2026-04-15T12:27:42Z</dcterms:modified>
</cp:coreProperties>
</file>